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Amatic SC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22" Type="http://schemas.openxmlformats.org/officeDocument/2006/relationships/font" Target="fonts/AmaticSC-bold.fntdata"/><Relationship Id="rId10" Type="http://schemas.openxmlformats.org/officeDocument/2006/relationships/slide" Target="slides/slide5.xml"/><Relationship Id="rId21" Type="http://schemas.openxmlformats.org/officeDocument/2006/relationships/font" Target="fonts/AmaticSC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6f73a04f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6f73a04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6f73a04f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6f73a04f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8bc2e1cf3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8bc2e1cf3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6f73a04f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6f73a0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6f73a04f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6f73a04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6f73a04f_0_3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6f73a04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6f73a04f_0_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6f73a04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exceleratecapital.com" TargetMode="External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exceleratecapital.com/pricing-excelerator/" TargetMode="External"/><Relationship Id="rId4" Type="http://schemas.openxmlformats.org/officeDocument/2006/relationships/image" Target="../media/image4.png"/><Relationship Id="rId5" Type="http://schemas.openxmlformats.org/officeDocument/2006/relationships/hyperlink" Target="https://www.exceleratecapital.com/product-guidelines/select/" TargetMode="External"/><Relationship Id="rId6" Type="http://schemas.openxmlformats.org/officeDocument/2006/relationships/hyperlink" Target="https://www.exceleratecapital.com/product-guidelines/elite/" TargetMode="External"/><Relationship Id="rId7" Type="http://schemas.openxmlformats.org/officeDocument/2006/relationships/hyperlink" Target="https://www.exceleratecapital.com/product-guidelines/core/" TargetMode="External"/><Relationship Id="rId8" Type="http://schemas.openxmlformats.org/officeDocument/2006/relationships/hyperlink" Target="https://www.exceleratecapital.com/product-guidelines/specialty/equityflex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Exceler</a:t>
            </a:r>
            <a:r>
              <a:rPr lang="en"/>
              <a:t>ate Capita</a:t>
            </a:r>
            <a:r>
              <a:rPr lang="en"/>
              <a:t>l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Paul Bullard | Account Executive</a:t>
            </a:r>
            <a:endParaRPr sz="24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6800" y="1704800"/>
            <a:ext cx="874631" cy="9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449225" y="3301825"/>
            <a:ext cx="422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</a:rPr>
              <a:t>949-230-0000</a:t>
            </a:r>
            <a:endParaRPr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0" y="0"/>
            <a:ext cx="913819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226072" y="-242875"/>
            <a:ext cx="3060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matic SC"/>
                <a:ea typeface="Amatic SC"/>
                <a:cs typeface="Amatic SC"/>
                <a:sym typeface="Amatic SC"/>
              </a:rPr>
              <a:t>Thank You for your TIME</a:t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0" y="624800"/>
            <a:ext cx="28080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CCCCCC"/>
                </a:solidFill>
              </a:rPr>
              <a:t>Contact us: </a:t>
            </a:r>
            <a:r>
              <a:rPr b="1" lang="en" sz="1500">
                <a:solidFill>
                  <a:srgbClr val="D90F0F"/>
                </a:solidFill>
              </a:rPr>
              <a:t>Excelerate Capital</a:t>
            </a:r>
            <a:endParaRPr b="1" sz="1500">
              <a:solidFill>
                <a:srgbClr val="D90F0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CCCCCC"/>
                </a:solidFill>
              </a:rPr>
              <a:t>19800 MacArthur Blvd. Suite 500 Irvine, CA. 92612</a:t>
            </a:r>
            <a:endParaRPr b="1" sz="13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CCCCCC"/>
                </a:solidFill>
              </a:rPr>
              <a:t>pbullard@exceleratecapital.com</a:t>
            </a:r>
            <a:endParaRPr b="1" sz="17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Or visit us online: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Excelerate Capital</a:t>
            </a:r>
            <a:endParaRPr b="1" sz="14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CCCCC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</a:t>
            </a:r>
            <a:endParaRPr sz="1400"/>
          </a:p>
        </p:txBody>
      </p:sp>
      <p:pic>
        <p:nvPicPr>
          <p:cNvPr id="148" name="Google Shape;14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8325" y="1114425"/>
            <a:ext cx="6867544" cy="384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490250" y="488250"/>
            <a:ext cx="7338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CCCCCC"/>
                </a:solidFill>
              </a:rPr>
              <a:t>EXCELERATE CAPITAL</a:t>
            </a:r>
            <a:endParaRPr b="1" sz="4800">
              <a:solidFill>
                <a:srgbClr val="CCCCCC"/>
              </a:solidFill>
            </a:endParaRPr>
          </a:p>
        </p:txBody>
      </p:sp>
      <p:pic>
        <p:nvPicPr>
          <p:cNvPr id="154" name="Google Shape;15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9700" y="4039950"/>
            <a:ext cx="874631" cy="9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300050" y="271475"/>
            <a:ext cx="8258100" cy="458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D90F0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D90F0F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b="1" sz="2800">
              <a:solidFill>
                <a:srgbClr val="D90F0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STATES APPROVED</a:t>
            </a:r>
            <a:endParaRPr b="1" sz="2400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PRODUCTS </a:t>
            </a:r>
            <a:r>
              <a:rPr b="1"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SELECT </a:t>
            </a:r>
            <a:r>
              <a:rPr b="1"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ELITE </a:t>
            </a:r>
            <a:r>
              <a:rPr b="1"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CORE </a:t>
            </a:r>
            <a:r>
              <a:rPr b="1"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SPECIALTY</a:t>
            </a:r>
            <a:endParaRPr b="1" sz="2400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PROGRAMS </a:t>
            </a:r>
            <a:r>
              <a:rPr b="1"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INCOME TYPES</a:t>
            </a:r>
            <a:endParaRPr b="1" sz="2400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​Q </a:t>
            </a:r>
            <a:r>
              <a:rPr b="1"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b="1" lang="en" sz="24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endParaRPr b="1" sz="2400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9700" y="4039950"/>
            <a:ext cx="874631" cy="9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100">
                <a:solidFill>
                  <a:srgbClr val="B7B7B7"/>
                </a:solidFill>
              </a:rPr>
              <a:t>EXCELERATE CAPITAL</a:t>
            </a:r>
            <a:endParaRPr b="1" sz="5100">
              <a:solidFill>
                <a:srgbClr val="B7B7B7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B7B7B7"/>
                </a:solidFill>
              </a:rPr>
              <a:t>PAUL BULLARD </a:t>
            </a:r>
            <a:r>
              <a:rPr lang="en" sz="3500">
                <a:solidFill>
                  <a:srgbClr val="FF0000"/>
                </a:solidFill>
              </a:rPr>
              <a:t>|</a:t>
            </a:r>
            <a:r>
              <a:rPr lang="en" sz="3500">
                <a:solidFill>
                  <a:srgbClr val="B7B7B7"/>
                </a:solidFill>
              </a:rPr>
              <a:t> ACCOUNT EXECUTIVE</a:t>
            </a:r>
            <a:endParaRPr sz="3500">
              <a:solidFill>
                <a:srgbClr val="B7B7B7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D90F0F"/>
                </a:solidFill>
              </a:rPr>
              <a:t>949.230.0000</a:t>
            </a:r>
            <a:endParaRPr sz="3300">
              <a:solidFill>
                <a:srgbClr val="D90F0F"/>
              </a:solidFill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9700" y="4039950"/>
            <a:ext cx="874631" cy="9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/>
          <p:nvPr/>
        </p:nvSpPr>
        <p:spPr>
          <a:xfrm>
            <a:off x="2171700" y="357175"/>
            <a:ext cx="4800600" cy="43005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rgbClr val="D90F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0" y="481550"/>
            <a:ext cx="91440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B7B7B7"/>
                </a:solidFill>
              </a:rPr>
              <a:t>STATES</a:t>
            </a:r>
            <a:endParaRPr b="1" sz="4100">
              <a:solidFill>
                <a:srgbClr val="B7B7B7"/>
              </a:solidFill>
            </a:endParaRPr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0F44"/>
                </a:solidFill>
              </a:rPr>
              <a:t>Available in: AL, AR, AZ, CA, CO, CT, DC, DE, FL, GA, HI, IA, ID, IL, IN, KY, KS, LA, MD, ME, MI, MN, MS, MT, NC, ND, NE, NH, NJ, NM, NV, OH, OK, OR, PA, SC, SD, TN, TX, UT, VA, VT, WA, WI, WV, WY.</a:t>
            </a:r>
            <a:endParaRPr>
              <a:solidFill>
                <a:srgbClr val="070F44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0F44"/>
                </a:solidFill>
              </a:rPr>
              <a:t>PPP not allowed in AK, KS, MI, MN, NM, VT.</a:t>
            </a:r>
            <a:endParaRPr>
              <a:solidFill>
                <a:srgbClr val="070F44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70F44"/>
                </a:solidFill>
              </a:rPr>
              <a:t>State restrictions (can't sponsor): AZ, CA, ID, NV, NC, OR, SD, VA, VT.</a:t>
            </a:r>
            <a:endParaRPr>
              <a:solidFill>
                <a:srgbClr val="070F44"/>
              </a:solidFill>
            </a:endParaRPr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9700" y="4039950"/>
            <a:ext cx="874631" cy="9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 rotWithShape="1">
          <a:blip r:embed="rId4">
            <a:alphaModFix/>
          </a:blip>
          <a:srcRect b="316080" l="-12120" r="12119" t="-316080"/>
          <a:stretch/>
        </p:blipFill>
        <p:spPr>
          <a:xfrm>
            <a:off x="152400" y="2023425"/>
            <a:ext cx="8839201" cy="388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0" y="381525"/>
            <a:ext cx="91440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B7B7B7"/>
                </a:solidFill>
              </a:rPr>
              <a:t>PRODUCTS &amp; PROGRAMS</a:t>
            </a:r>
            <a:endParaRPr b="1" sz="4100">
              <a:solidFill>
                <a:srgbClr val="B7B7B7"/>
              </a:solidFill>
            </a:endParaRPr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471900" y="1919075"/>
            <a:ext cx="2389800" cy="30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SELECT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0F0F"/>
                </a:solidFill>
              </a:rPr>
              <a:t>⬇</a:t>
            </a:r>
            <a:endParaRPr b="1">
              <a:solidFill>
                <a:srgbClr val="D90F0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ELITE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0F0F"/>
                </a:solidFill>
              </a:rPr>
              <a:t>⬇</a:t>
            </a:r>
            <a:endParaRPr b="1">
              <a:solidFill>
                <a:srgbClr val="D90F0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CORE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SPECIALTY</a:t>
            </a:r>
            <a:endParaRPr b="1">
              <a:solidFill>
                <a:srgbClr val="070F44"/>
              </a:solidFill>
            </a:endParaRPr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3945850" y="1757375"/>
            <a:ext cx="3999900" cy="3216300"/>
          </a:xfrm>
          <a:prstGeom prst="rect">
            <a:avLst/>
          </a:prstGeom>
          <a:noFill/>
          <a:ln cap="flat" cmpd="sng" w="9525">
            <a:solidFill>
              <a:srgbClr val="070F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DSCR</a:t>
            </a:r>
            <a:endParaRPr b="1" sz="1600">
              <a:solidFill>
                <a:srgbClr val="070F4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BANK STATEMENTS</a:t>
            </a:r>
            <a:endParaRPr b="1" sz="1600">
              <a:solidFill>
                <a:srgbClr val="070F4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P&amp;L / WVoE ONLY </a:t>
            </a:r>
            <a:endParaRPr b="1" sz="1600">
              <a:solidFill>
                <a:srgbClr val="070F4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1099 </a:t>
            </a:r>
            <a:endParaRPr b="1" sz="1600">
              <a:solidFill>
                <a:srgbClr val="070F4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ASSET UTILIZATION </a:t>
            </a:r>
            <a:endParaRPr b="1" sz="1600">
              <a:solidFill>
                <a:srgbClr val="070F4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5-10 UNITS </a:t>
            </a:r>
            <a:endParaRPr b="1" sz="1600">
              <a:solidFill>
                <a:srgbClr val="070F4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600">
                <a:solidFill>
                  <a:srgbClr val="070F4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EQUITY FLEX 2NDS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9700" y="4040075"/>
            <a:ext cx="874631" cy="933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7"/>
          <p:cNvCxnSpPr/>
          <p:nvPr/>
        </p:nvCxnSpPr>
        <p:spPr>
          <a:xfrm flipH="1" rot="10800000">
            <a:off x="1223850" y="4137300"/>
            <a:ext cx="885900" cy="10800"/>
          </a:xfrm>
          <a:prstGeom prst="straightConnector1">
            <a:avLst/>
          </a:prstGeom>
          <a:noFill/>
          <a:ln cap="flat" cmpd="sng" w="9525">
            <a:solidFill>
              <a:srgbClr val="D90F0F"/>
            </a:solidFill>
            <a:prstDash val="solid"/>
            <a:round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D90F0F">
                <a:alpha val="50000"/>
              </a:srgbClr>
            </a:outerShdw>
            <a:reflection blurRad="0" dir="5400000" dist="38100" endA="0" endPos="71000" fadeDir="5400012" kx="0" rotWithShape="0" algn="bl" stPos="0" sy="-100000" ky="0"/>
          </a:effectLst>
        </p:spPr>
      </p:cxnSp>
      <p:sp>
        <p:nvSpPr>
          <p:cNvPr id="102" name="Google Shape;102;p17"/>
          <p:cNvSpPr/>
          <p:nvPr/>
        </p:nvSpPr>
        <p:spPr>
          <a:xfrm>
            <a:off x="748200" y="1838225"/>
            <a:ext cx="1837200" cy="3054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133425" y="51350"/>
            <a:ext cx="4045200" cy="86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0F0F"/>
                </a:solidFill>
              </a:rPr>
              <a:t>DSCR</a:t>
            </a:r>
            <a:r>
              <a:rPr b="1" lang="en">
                <a:solidFill>
                  <a:srgbClr val="070F44"/>
                </a:solidFill>
              </a:rPr>
              <a:t> </a:t>
            </a:r>
            <a:endParaRPr b="1">
              <a:solidFill>
                <a:srgbClr val="070F44"/>
              </a:solidFill>
            </a:endParaRPr>
          </a:p>
        </p:txBody>
      </p:sp>
      <p:sp>
        <p:nvSpPr>
          <p:cNvPr id="108" name="Google Shape;108;p18"/>
          <p:cNvSpPr txBox="1"/>
          <p:nvPr>
            <p:ph idx="2" type="body"/>
          </p:nvPr>
        </p:nvSpPr>
        <p:spPr>
          <a:xfrm>
            <a:off x="4672025" y="278250"/>
            <a:ext cx="4242300" cy="822300"/>
          </a:xfrm>
          <a:prstGeom prst="rect">
            <a:avLst/>
          </a:prstGeom>
          <a:ln cap="flat" cmpd="sng" w="9525">
            <a:solidFill>
              <a:srgbClr val="D90F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200">
                <a:solidFill>
                  <a:srgbClr val="D90F0F"/>
                </a:solidFill>
              </a:rPr>
              <a:t>BANK STATEMENTS </a:t>
            </a:r>
            <a:endParaRPr b="1" sz="3200">
              <a:solidFill>
                <a:srgbClr val="D90F0F"/>
              </a:solidFill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2425" y="3968150"/>
            <a:ext cx="941900" cy="10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>
            <p:ph idx="1" type="subTitle"/>
          </p:nvPr>
        </p:nvSpPr>
        <p:spPr>
          <a:xfrm>
            <a:off x="184775" y="1033175"/>
            <a:ext cx="4045200" cy="4051500"/>
          </a:xfrm>
          <a:prstGeom prst="rect">
            <a:avLst/>
          </a:prstGeom>
          <a:ln cap="flat" cmpd="sng" w="9525">
            <a:solidFill>
              <a:srgbClr val="D90F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85% @ 1+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80% NO RATIO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75% CASH OUT @ 1+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75% </a:t>
            </a:r>
            <a:r>
              <a:rPr b="1" lang="en" sz="1800">
                <a:solidFill>
                  <a:srgbClr val="070F44"/>
                </a:solidFill>
              </a:rPr>
              <a:t>680+ 1ST TIME INVESTOR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75% RURAL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80% UNITS 2-4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80% CONDO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STR 5% LTV REDUCTION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3 SCORES WAIVES MIN </a:t>
            </a:r>
            <a:r>
              <a:rPr b="1" lang="en" sz="1800">
                <a:solidFill>
                  <a:srgbClr val="070F44"/>
                </a:solidFill>
              </a:rPr>
              <a:t>TRADELINES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620 MIN FICO / 640 MIN &lt; 1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100,000 MIN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0F44"/>
                </a:solidFill>
              </a:rPr>
              <a:t>3,500,000 MAX</a:t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SELECT</a:t>
            </a:r>
            <a:r>
              <a:rPr b="1" lang="en">
                <a:solidFill>
                  <a:srgbClr val="D90F0F"/>
                </a:solidFill>
              </a:rPr>
              <a:t> - </a:t>
            </a:r>
            <a:r>
              <a:rPr b="1" lang="en">
                <a:solidFill>
                  <a:srgbClr val="070F44"/>
                </a:solidFill>
              </a:rPr>
              <a:t>ELITE </a:t>
            </a:r>
            <a:r>
              <a:rPr b="1" lang="en">
                <a:solidFill>
                  <a:srgbClr val="D90F0F"/>
                </a:solidFill>
              </a:rPr>
              <a:t>- </a:t>
            </a:r>
            <a:r>
              <a:rPr b="1" lang="en">
                <a:solidFill>
                  <a:srgbClr val="070F44"/>
                </a:solidFill>
              </a:rPr>
              <a:t>CORE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5180200" y="1282350"/>
            <a:ext cx="3167100" cy="30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90% 12/24 MONTH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85% CASHOUT 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85% INVESTMENT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85% 2ND HOME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85% UNITS 2-4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50% DTI 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600 MIN FICO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100,000 MIN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5,000,000 MAX</a:t>
            </a:r>
            <a:endParaRPr b="1" sz="21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226075" y="316800"/>
            <a:ext cx="2808000" cy="64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0F0F"/>
                </a:solidFill>
              </a:rPr>
              <a:t>P&amp;L / WVoE ONLY</a:t>
            </a:r>
            <a:endParaRPr b="1">
              <a:solidFill>
                <a:srgbClr val="D90F0F"/>
              </a:solidFill>
            </a:endParaRPr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226075" y="1071575"/>
            <a:ext cx="2808000" cy="3455700"/>
          </a:xfrm>
          <a:prstGeom prst="rect">
            <a:avLst/>
          </a:prstGeom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85% LTV P&amp;L ONLY</a:t>
            </a:r>
            <a:endParaRPr b="1" sz="1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80% LTV P&amp;L ONLY CASH OUT</a:t>
            </a:r>
            <a:endParaRPr b="1" sz="1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80% LTV WVoE ONLY</a:t>
            </a:r>
            <a:endParaRPr b="1" sz="1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75% LTV WVoE REFI</a:t>
            </a:r>
            <a:endParaRPr b="1" sz="1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CPA / EA ONLY P&amp;L</a:t>
            </a:r>
            <a:endParaRPr b="1" sz="1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50% OWNERSHIP</a:t>
            </a:r>
            <a:endParaRPr b="1" sz="1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P&amp;L - NO BANK STATEMENTS</a:t>
            </a:r>
            <a:r>
              <a:rPr b="1" lang="en"/>
              <a:t> 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9700" y="4039950"/>
            <a:ext cx="874631" cy="9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/>
          <p:nvPr/>
        </p:nvSpPr>
        <p:spPr>
          <a:xfrm>
            <a:off x="5018775" y="88050"/>
            <a:ext cx="2084100" cy="400200"/>
          </a:xfrm>
          <a:prstGeom prst="rect">
            <a:avLst/>
          </a:prstGeom>
          <a:noFill/>
          <a:ln cap="flat" cmpd="sng" w="9525">
            <a:solidFill>
              <a:srgbClr val="070F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1099 PROGRAM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3793425" y="564975"/>
            <a:ext cx="4607700" cy="885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Roboto"/>
                <a:ea typeface="Roboto"/>
                <a:cs typeface="Roboto"/>
                <a:sym typeface="Roboto"/>
              </a:rPr>
              <a:t>1 YR or 2 YR TRANSCRIPTS</a:t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Roboto"/>
                <a:ea typeface="Roboto"/>
                <a:cs typeface="Roboto"/>
                <a:sym typeface="Roboto"/>
              </a:rPr>
              <a:t>90% of NET MARGIN</a:t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Roboto"/>
                <a:ea typeface="Roboto"/>
                <a:cs typeface="Roboto"/>
                <a:sym typeface="Roboto"/>
              </a:rPr>
              <a:t>4 MONTH BK STATEMENTS (NO TRANSCRIPTS)</a:t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Roboto"/>
                <a:ea typeface="Roboto"/>
                <a:cs typeface="Roboto"/>
                <a:sym typeface="Roboto"/>
              </a:rPr>
              <a:t>YTD EARNINGS MUST BE DOCUMENTED</a:t>
            </a:r>
            <a:endParaRPr b="1"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4350975" y="2032425"/>
            <a:ext cx="3492600" cy="400200"/>
          </a:xfrm>
          <a:prstGeom prst="rect">
            <a:avLst/>
          </a:prstGeom>
          <a:noFill/>
          <a:ln cap="flat" cmpd="sng" w="28575">
            <a:solidFill>
              <a:srgbClr val="070F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ASSET UTILIZATION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4615200" y="2517100"/>
            <a:ext cx="2935200" cy="1693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85% LTV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680+ MIN FICO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43% DTI</a:t>
            </a:r>
            <a:br>
              <a:rPr lang="en">
                <a:latin typeface="Roboto"/>
                <a:ea typeface="Roboto"/>
                <a:cs typeface="Roboto"/>
                <a:sym typeface="Roboto"/>
              </a:rPr>
            </a:br>
            <a:r>
              <a:rPr lang="en">
                <a:latin typeface="Roboto"/>
                <a:ea typeface="Roboto"/>
                <a:cs typeface="Roboto"/>
                <a:sym typeface="Roboto"/>
              </a:rPr>
              <a:t>DIVIDED BY 60 MONTH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100% CHECK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70% STOCKS/BONDS/MUTUAL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60% RETIREMENT (59 ½+)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184775" y="117875"/>
            <a:ext cx="4045200" cy="9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0F44"/>
                </a:solidFill>
              </a:rPr>
              <a:t>5-10 UNITS</a:t>
            </a:r>
            <a:endParaRPr>
              <a:solidFill>
                <a:srgbClr val="070F44"/>
              </a:solidFill>
            </a:endParaRPr>
          </a:p>
        </p:txBody>
      </p:sp>
      <p:cxnSp>
        <p:nvCxnSpPr>
          <p:cNvPr id="128" name="Google Shape;128;p20"/>
          <p:cNvCxnSpPr/>
          <p:nvPr/>
        </p:nvCxnSpPr>
        <p:spPr>
          <a:xfrm>
            <a:off x="4295550" y="2693400"/>
            <a:ext cx="5529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p20"/>
          <p:cNvSpPr txBox="1"/>
          <p:nvPr>
            <p:ph idx="2" type="body"/>
          </p:nvPr>
        </p:nvSpPr>
        <p:spPr>
          <a:xfrm>
            <a:off x="4954175" y="379475"/>
            <a:ext cx="3837000" cy="70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EQUITY FLEX 2NDS</a:t>
            </a:r>
            <a:endParaRPr/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9700" y="4039950"/>
            <a:ext cx="874631" cy="9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>
            <p:ph idx="1" type="subTitle"/>
          </p:nvPr>
        </p:nvSpPr>
        <p:spPr>
          <a:xfrm>
            <a:off x="250350" y="1165251"/>
            <a:ext cx="4045200" cy="2657400"/>
          </a:xfrm>
          <a:prstGeom prst="rect">
            <a:avLst/>
          </a:prstGeom>
          <a:ln cap="flat" cmpd="sng" w="19050">
            <a:solidFill>
              <a:srgbClr val="FF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75% LTV PURCHASE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70% LTV REFI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660 MIN FICO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DSCR &gt; 1+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400,000 MIN LOAN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2,000,000 MAX LOAN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</a:rPr>
              <a:t>NO FIRST TIME INVESTOR</a:t>
            </a:r>
            <a:endParaRPr b="1">
              <a:solidFill>
                <a:srgbClr val="070F4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/>
        </p:nvSpPr>
        <p:spPr>
          <a:xfrm>
            <a:off x="5209525" y="1225350"/>
            <a:ext cx="3235800" cy="2134800"/>
          </a:xfrm>
          <a:prstGeom prst="rect">
            <a:avLst/>
          </a:prstGeom>
          <a:noFill/>
          <a:ln cap="flat" cmpd="sng" w="1143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90% LTV FULL DOC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85% LTV BANK STATEMENTS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75% UNITS 2-4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O/O - 2ND HOME - N/O/O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125,000 MIN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450,000 MAX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660 MIN FICO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&gt;&gt;&gt;NOT A HELOC &lt;&lt;&lt;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0F44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265500" y="103225"/>
            <a:ext cx="4045200" cy="85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70F44"/>
                </a:solidFill>
              </a:rPr>
              <a:t>PRICE ENGINE</a:t>
            </a:r>
            <a:endParaRPr b="1" u="sng">
              <a:solidFill>
                <a:srgbClr val="070F44"/>
              </a:solidFill>
            </a:endParaRPr>
          </a:p>
        </p:txBody>
      </p:sp>
      <p:sp>
        <p:nvSpPr>
          <p:cNvPr id="138" name="Google Shape;138;p21"/>
          <p:cNvSpPr txBox="1"/>
          <p:nvPr>
            <p:ph idx="1" type="subTitle"/>
          </p:nvPr>
        </p:nvSpPr>
        <p:spPr>
          <a:xfrm>
            <a:off x="265500" y="1003825"/>
            <a:ext cx="4045200" cy="6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Pricing Excelerator - Excelerate Capital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00"/>
                </a:solidFill>
              </a:rPr>
              <a:t>Password: Rates2023</a:t>
            </a:r>
            <a:endParaRPr b="1" sz="1300">
              <a:solidFill>
                <a:srgbClr val="000000"/>
              </a:solidFill>
            </a:endParaRPr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5175" y="1673025"/>
            <a:ext cx="1683900" cy="179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1"/>
          <p:cNvSpPr txBox="1"/>
          <p:nvPr/>
        </p:nvSpPr>
        <p:spPr>
          <a:xfrm>
            <a:off x="174900" y="2017775"/>
            <a:ext cx="422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u="sng">
                <a:solidFill>
                  <a:srgbClr val="070F44"/>
                </a:solidFill>
                <a:latin typeface="Roboto"/>
                <a:ea typeface="Roboto"/>
                <a:cs typeface="Roboto"/>
                <a:sym typeface="Roboto"/>
              </a:rPr>
              <a:t>MATRICES</a:t>
            </a:r>
            <a:endParaRPr b="1" sz="1700" u="sng">
              <a:solidFill>
                <a:srgbClr val="070F4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74900" y="2571750"/>
            <a:ext cx="4226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  <a:latin typeface="Roboto"/>
                <a:ea typeface="Roboto"/>
                <a:cs typeface="Roboto"/>
                <a:sym typeface="Roboto"/>
              </a:rPr>
              <a:t>SELECT -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1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Product Guidelines - Select - Excelerate Capital</a:t>
            </a:r>
            <a:endParaRPr b="1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  <a:latin typeface="Roboto"/>
                <a:ea typeface="Roboto"/>
                <a:cs typeface="Roboto"/>
                <a:sym typeface="Roboto"/>
              </a:rPr>
              <a:t>ELITE -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100" u="sng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Product Guidelines - Elite - Excelerate Capital</a:t>
            </a:r>
            <a:endParaRPr b="1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  <a:latin typeface="Roboto"/>
                <a:ea typeface="Roboto"/>
                <a:cs typeface="Roboto"/>
                <a:sym typeface="Roboto"/>
              </a:rPr>
              <a:t>CORE -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100" u="sng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Product Guidelines - Core - Excelerate Capital</a:t>
            </a:r>
            <a:endParaRPr b="1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0F44"/>
                </a:solidFill>
                <a:latin typeface="Roboto"/>
                <a:ea typeface="Roboto"/>
                <a:cs typeface="Roboto"/>
                <a:sym typeface="Roboto"/>
              </a:rPr>
              <a:t>SPECIALTY -</a:t>
            </a:r>
            <a:r>
              <a:rPr b="1" lang="en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100" u="sng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EQUITYFLEX - Excelerate Capital</a:t>
            </a:r>
            <a:endParaRPr b="1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