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52" r:id="rId5"/>
    <p:sldId id="336" r:id="rId6"/>
    <p:sldId id="337" r:id="rId7"/>
    <p:sldId id="338" r:id="rId8"/>
    <p:sldId id="339" r:id="rId9"/>
    <p:sldId id="340" r:id="rId10"/>
    <p:sldId id="342" r:id="rId11"/>
    <p:sldId id="343" r:id="rId12"/>
    <p:sldId id="344" r:id="rId13"/>
    <p:sldId id="345" r:id="rId14"/>
    <p:sldId id="346" r:id="rId15"/>
    <p:sldId id="348" r:id="rId16"/>
  </p:sldIdLst>
  <p:sldSz cx="6858000" cy="5143500"/>
  <p:notesSz cx="7010400" cy="92964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17294E"/>
    <a:srgbClr val="1E3860"/>
    <a:srgbClr val="F89539"/>
    <a:srgbClr val="FAA661"/>
    <a:srgbClr val="1D2845"/>
    <a:srgbClr val="1F3861"/>
    <a:srgbClr val="1F3860"/>
    <a:srgbClr val="1F3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5232" autoAdjust="0"/>
  </p:normalViewPr>
  <p:slideViewPr>
    <p:cSldViewPr snapToGrid="0" snapToObjects="1">
      <p:cViewPr varScale="1">
        <p:scale>
          <a:sx n="111" d="100"/>
          <a:sy n="111" d="100"/>
        </p:scale>
        <p:origin x="96" y="62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7DA51E-B400-C64E-86CA-FDF5CAEC30A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321DDD-DAE9-B948-82E5-A7C972F3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00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  <a:ea typeface="Aktiv Grotesk Light" panose="020B04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  <a:ea typeface="Aktiv Grotesk Light" panose="020B04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2BA4F6F5-88C3-6247-B71F-7F6E68E85B53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  <a:ea typeface="Aktiv Grotesk Light" panose="020B04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anose="020B0604020202020204" pitchFamily="34" charset="0"/>
                <a:ea typeface="Aktiv Grotesk Light" panose="020B04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7133FCCB-33A4-F343-8A73-7EE34B04E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1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ktiv Grotesk Light" panose="020B0404020202020204" pitchFamily="34" charset="0"/>
        <a:cs typeface="Arial" panose="020B0604020202020204" pitchFamily="34" charset="0"/>
        <a:sym typeface="Arial" panose="020B0604020202020204" pitchFamily="34" charset="0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ktiv Grotesk Light" panose="020B0404020202020204" pitchFamily="34" charset="0"/>
        <a:cs typeface="Arial" panose="020B0604020202020204" pitchFamily="34" charset="0"/>
        <a:sym typeface="Arial" panose="020B0604020202020204" pitchFamily="34" charset="0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ktiv Grotesk Light" panose="020B0404020202020204" pitchFamily="34" charset="0"/>
        <a:cs typeface="Arial" panose="020B0604020202020204" pitchFamily="34" charset="0"/>
        <a:sym typeface="Arial" panose="020B0604020202020204" pitchFamily="34" charset="0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ktiv Grotesk Light" panose="020B0404020202020204" pitchFamily="34" charset="0"/>
        <a:cs typeface="Arial" panose="020B0604020202020204" pitchFamily="34" charset="0"/>
        <a:sym typeface="Arial" panose="020B0604020202020204" pitchFamily="34" charset="0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ktiv Grotesk Light" panose="020B0404020202020204" pitchFamily="34" charset="0"/>
        <a:cs typeface="Arial" panose="020B0604020202020204" pitchFamily="34" charset="0"/>
        <a:sym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.xml"/><Relationship Id="rId7" Type="http://schemas.openxmlformats.org/officeDocument/2006/relationships/image" Target="../media/image5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5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5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5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gi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gi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6.gi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7.xml"/><Relationship Id="rId7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9.xml"/><Relationship Id="rId7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" b="3355"/>
          <a:stretch/>
        </p:blipFill>
        <p:spPr>
          <a:xfrm>
            <a:off x="0" y="437882"/>
            <a:ext cx="6858000" cy="3863662"/>
          </a:xfrm>
          <a:prstGeom prst="rect">
            <a:avLst/>
          </a:prstGeom>
        </p:spPr>
      </p:pic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 bwMode="blackWhite">
          <a:xfrm>
            <a:off x="217967" y="928685"/>
            <a:ext cx="4760065" cy="3753383"/>
          </a:xfrm>
          <a:prstGeom prst="rect">
            <a:avLst/>
          </a:prstGeom>
          <a:solidFill>
            <a:srgbClr val="1E386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7" y="4492203"/>
            <a:ext cx="1371600" cy="48211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3927" y="3181884"/>
            <a:ext cx="452097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50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50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50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z="250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25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0" y="4271749"/>
            <a:ext cx="4521200" cy="410319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20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120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120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z="120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93085" y="4682069"/>
            <a:ext cx="4521815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12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12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z="12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7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6196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12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257575" y="953037"/>
            <a:ext cx="6331109" cy="255959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57575" y="3596268"/>
            <a:ext cx="6331109" cy="1170878"/>
          </a:xfrm>
          <a:prstGeom prst="rect">
            <a:avLst/>
          </a:prstGeom>
        </p:spPr>
        <p:txBody>
          <a:bodyPr/>
          <a:lstStyle>
            <a:lvl1pPr marL="228600" indent="-228600">
              <a:defRPr lang="en-US" sz="1000" kern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marL="228600" lvl="0" indent="-228600" algn="l" defTabSz="3429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257577" y="99770"/>
            <a:ext cx="5546633" cy="534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7175" y="634326"/>
            <a:ext cx="6331506" cy="318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900" smtClean="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12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257575" y="2207549"/>
            <a:ext cx="6331106" cy="255959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57575" y="953037"/>
            <a:ext cx="6331106" cy="1170878"/>
          </a:xfrm>
          <a:prstGeom prst="rect">
            <a:avLst/>
          </a:prstGeom>
        </p:spPr>
        <p:txBody>
          <a:bodyPr/>
          <a:lstStyle>
            <a:lvl1pPr marL="228600" indent="-228600">
              <a:defRPr sz="1050">
                <a:solidFill>
                  <a:schemeClr val="accent1"/>
                </a:solidFill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257577" y="99770"/>
            <a:ext cx="5546633" cy="534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7175" y="634326"/>
            <a:ext cx="6331506" cy="318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900" smtClean="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7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041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9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57575" y="1522141"/>
            <a:ext cx="6331106" cy="3072481"/>
          </a:xfrm>
          <a:prstGeom prst="rect">
            <a:avLst/>
          </a:prstGeom>
        </p:spPr>
        <p:txBody>
          <a:bodyPr/>
          <a:lstStyle>
            <a:lvl1pPr marL="228600" indent="-228600">
              <a:defRPr sz="1050">
                <a:solidFill>
                  <a:schemeClr val="accent1"/>
                </a:solidFill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57575" y="953037"/>
            <a:ext cx="6331109" cy="48547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  <a:lvl2pPr marL="457200" indent="-228600">
              <a:defRPr>
                <a:solidFill>
                  <a:schemeClr val="accent1"/>
                </a:solidFill>
              </a:defRPr>
            </a:lvl2pPr>
            <a:lvl3pPr marL="685800" indent="-228600">
              <a:defRPr>
                <a:solidFill>
                  <a:schemeClr val="accent1"/>
                </a:solidFill>
              </a:defRPr>
            </a:lvl3pPr>
            <a:lvl4pPr marL="914400" indent="-228600">
              <a:defRPr>
                <a:solidFill>
                  <a:schemeClr val="accent1"/>
                </a:solidFill>
              </a:defRPr>
            </a:lvl4pPr>
            <a:lvl5pPr marL="1143000" indent="-228600">
              <a:defRPr>
                <a:solidFill>
                  <a:schemeClr val="accent1"/>
                </a:solidFill>
              </a:defRPr>
            </a:lvl5pPr>
            <a:lvl6pPr marL="1371600" indent="-228600">
              <a:defRPr sz="800"/>
            </a:lvl6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57575" y="1438507"/>
            <a:ext cx="6331109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itle 13"/>
          <p:cNvSpPr>
            <a:spLocks noGrp="1"/>
          </p:cNvSpPr>
          <p:nvPr>
            <p:ph type="title"/>
          </p:nvPr>
        </p:nvSpPr>
        <p:spPr>
          <a:xfrm>
            <a:off x="257577" y="99770"/>
            <a:ext cx="5546633" cy="534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7175" y="634326"/>
            <a:ext cx="6331506" cy="318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900" smtClean="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3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9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57575" y="1522141"/>
            <a:ext cx="3125131" cy="3072481"/>
          </a:xfrm>
          <a:prstGeom prst="rect">
            <a:avLst/>
          </a:prstGeom>
        </p:spPr>
        <p:txBody>
          <a:bodyPr/>
          <a:lstStyle>
            <a:lvl1pPr marL="228600" indent="-228600">
              <a:defRPr sz="1050">
                <a:solidFill>
                  <a:schemeClr val="accent1"/>
                </a:solidFill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463553" y="1522141"/>
            <a:ext cx="3125131" cy="3072481"/>
          </a:xfrm>
          <a:prstGeom prst="rect">
            <a:avLst/>
          </a:prstGeom>
        </p:spPr>
        <p:txBody>
          <a:bodyPr/>
          <a:lstStyle>
            <a:lvl1pPr marL="228600" indent="-228600">
              <a:defRPr sz="1050">
                <a:solidFill>
                  <a:schemeClr val="accent1"/>
                </a:solidFill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57575" y="953037"/>
            <a:ext cx="3125131" cy="48547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  <a:lvl2pPr marL="457200" indent="-228600">
              <a:defRPr>
                <a:solidFill>
                  <a:schemeClr val="accent1"/>
                </a:solidFill>
              </a:defRPr>
            </a:lvl2pPr>
            <a:lvl3pPr marL="685800" indent="-228600">
              <a:defRPr>
                <a:solidFill>
                  <a:schemeClr val="accent1"/>
                </a:solidFill>
              </a:defRPr>
            </a:lvl3pPr>
            <a:lvl4pPr marL="914400" indent="-228600">
              <a:defRPr>
                <a:solidFill>
                  <a:schemeClr val="accent1"/>
                </a:solidFill>
              </a:defRPr>
            </a:lvl4pPr>
            <a:lvl5pPr marL="1143000" indent="-228600">
              <a:defRPr>
                <a:solidFill>
                  <a:schemeClr val="accent1"/>
                </a:solidFill>
              </a:defRPr>
            </a:lvl5pPr>
            <a:lvl6pPr marL="1371600" indent="-228600">
              <a:defRPr sz="800"/>
            </a:lvl6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463553" y="953037"/>
            <a:ext cx="3125131" cy="48547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  <a:lvl2pPr marL="457200" indent="-228600">
              <a:defRPr>
                <a:solidFill>
                  <a:schemeClr val="accent1"/>
                </a:solidFill>
              </a:defRPr>
            </a:lvl2pPr>
            <a:lvl3pPr marL="685800" indent="-228600">
              <a:defRPr>
                <a:solidFill>
                  <a:schemeClr val="accent1"/>
                </a:solidFill>
              </a:defRPr>
            </a:lvl3pPr>
            <a:lvl4pPr marL="914400" indent="-228600">
              <a:defRPr>
                <a:solidFill>
                  <a:schemeClr val="accent1"/>
                </a:solidFill>
              </a:defRPr>
            </a:lvl4pPr>
            <a:lvl5pPr marL="1143000" indent="-228600">
              <a:defRPr>
                <a:solidFill>
                  <a:schemeClr val="accent1"/>
                </a:solidFill>
              </a:defRPr>
            </a:lvl5pPr>
            <a:lvl6pPr marL="1371600" indent="-228600">
              <a:defRPr sz="800"/>
            </a:lvl6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57575" y="1438507"/>
            <a:ext cx="3125131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463553" y="1438507"/>
            <a:ext cx="3125131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itle 13"/>
          <p:cNvSpPr>
            <a:spLocks noGrp="1"/>
          </p:cNvSpPr>
          <p:nvPr>
            <p:ph type="title"/>
          </p:nvPr>
        </p:nvSpPr>
        <p:spPr>
          <a:xfrm>
            <a:off x="257577" y="99770"/>
            <a:ext cx="5546633" cy="534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7175" y="634326"/>
            <a:ext cx="6331506" cy="318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900" smtClean="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1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480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9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57576" y="1522141"/>
            <a:ext cx="2078604" cy="3072481"/>
          </a:xfrm>
          <a:prstGeom prst="rect">
            <a:avLst/>
          </a:prstGeom>
        </p:spPr>
        <p:txBody>
          <a:bodyPr/>
          <a:lstStyle>
            <a:lvl1pPr marL="228600" indent="-228600">
              <a:defRPr sz="1050">
                <a:solidFill>
                  <a:schemeClr val="accent1"/>
                </a:solidFill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57576" y="953037"/>
            <a:ext cx="2078604" cy="48547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  <a:lvl2pPr marL="457200" indent="-228600">
              <a:defRPr>
                <a:solidFill>
                  <a:schemeClr val="accent1"/>
                </a:solidFill>
              </a:defRPr>
            </a:lvl2pPr>
            <a:lvl3pPr marL="685800" indent="-228600">
              <a:defRPr>
                <a:solidFill>
                  <a:schemeClr val="accent1"/>
                </a:solidFill>
              </a:defRPr>
            </a:lvl3pPr>
            <a:lvl4pPr marL="914400" indent="-228600">
              <a:defRPr>
                <a:solidFill>
                  <a:schemeClr val="accent1"/>
                </a:solidFill>
              </a:defRPr>
            </a:lvl4pPr>
            <a:lvl5pPr marL="1143000" indent="-228600">
              <a:defRPr>
                <a:solidFill>
                  <a:schemeClr val="accent1"/>
                </a:solidFill>
              </a:defRPr>
            </a:lvl5pPr>
            <a:lvl6pPr marL="1371600" indent="-228600">
              <a:defRPr sz="800"/>
            </a:lvl6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57575" y="1438507"/>
            <a:ext cx="2078604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2420913" y="1522141"/>
            <a:ext cx="2078604" cy="3072481"/>
          </a:xfrm>
          <a:prstGeom prst="rect">
            <a:avLst/>
          </a:prstGeom>
        </p:spPr>
        <p:txBody>
          <a:bodyPr/>
          <a:lstStyle>
            <a:lvl1pPr marL="228600" indent="-228600">
              <a:defRPr sz="1050">
                <a:solidFill>
                  <a:schemeClr val="accent1"/>
                </a:solidFill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34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420913" y="953037"/>
            <a:ext cx="2078604" cy="48547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  <a:lvl2pPr marL="457200" indent="-228600">
              <a:defRPr>
                <a:solidFill>
                  <a:schemeClr val="accent1"/>
                </a:solidFill>
              </a:defRPr>
            </a:lvl2pPr>
            <a:lvl3pPr marL="685800" indent="-228600">
              <a:defRPr>
                <a:solidFill>
                  <a:schemeClr val="accent1"/>
                </a:solidFill>
              </a:defRPr>
            </a:lvl3pPr>
            <a:lvl4pPr marL="914400" indent="-228600">
              <a:defRPr>
                <a:solidFill>
                  <a:schemeClr val="accent1"/>
                </a:solidFill>
              </a:defRPr>
            </a:lvl4pPr>
            <a:lvl5pPr marL="1143000" indent="-228600">
              <a:defRPr>
                <a:solidFill>
                  <a:schemeClr val="accent1"/>
                </a:solidFill>
              </a:defRPr>
            </a:lvl5pPr>
            <a:lvl6pPr marL="1371600" indent="-228600">
              <a:defRPr sz="800"/>
            </a:lvl6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2420912" y="1438507"/>
            <a:ext cx="2078604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4584248" y="1522141"/>
            <a:ext cx="2078604" cy="3072481"/>
          </a:xfrm>
          <a:prstGeom prst="rect">
            <a:avLst/>
          </a:prstGeom>
        </p:spPr>
        <p:txBody>
          <a:bodyPr/>
          <a:lstStyle>
            <a:lvl1pPr marL="228600" indent="-228600">
              <a:defRPr sz="1050">
                <a:solidFill>
                  <a:schemeClr val="accent1"/>
                </a:solidFill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4584248" y="953037"/>
            <a:ext cx="2078604" cy="48547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  <a:lvl2pPr marL="457200" indent="-228600">
              <a:defRPr>
                <a:solidFill>
                  <a:schemeClr val="accent1"/>
                </a:solidFill>
              </a:defRPr>
            </a:lvl2pPr>
            <a:lvl3pPr marL="685800" indent="-228600">
              <a:defRPr>
                <a:solidFill>
                  <a:schemeClr val="accent1"/>
                </a:solidFill>
              </a:defRPr>
            </a:lvl3pPr>
            <a:lvl4pPr marL="914400" indent="-228600">
              <a:defRPr>
                <a:solidFill>
                  <a:schemeClr val="accent1"/>
                </a:solidFill>
              </a:defRPr>
            </a:lvl4pPr>
            <a:lvl5pPr marL="1143000" indent="-228600">
              <a:defRPr>
                <a:solidFill>
                  <a:schemeClr val="accent1"/>
                </a:solidFill>
              </a:defRPr>
            </a:lvl5pPr>
            <a:lvl6pPr marL="1371600" indent="-228600">
              <a:defRPr sz="800"/>
            </a:lvl6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4584247" y="1438507"/>
            <a:ext cx="2078604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itle 13"/>
          <p:cNvSpPr>
            <a:spLocks noGrp="1"/>
          </p:cNvSpPr>
          <p:nvPr>
            <p:ph type="title"/>
          </p:nvPr>
        </p:nvSpPr>
        <p:spPr>
          <a:xfrm>
            <a:off x="257577" y="99770"/>
            <a:ext cx="5546633" cy="534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7175" y="634326"/>
            <a:ext cx="6331506" cy="318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900" smtClean="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6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717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9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57575" y="1522141"/>
            <a:ext cx="3125131" cy="1343721"/>
          </a:xfrm>
          <a:prstGeom prst="rect">
            <a:avLst/>
          </a:prstGeom>
        </p:spPr>
        <p:txBody>
          <a:bodyPr/>
          <a:lstStyle>
            <a:lvl1pPr marL="228600" indent="-228600">
              <a:defRPr sz="1000">
                <a:solidFill>
                  <a:schemeClr val="accent1"/>
                </a:solidFill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463553" y="1522141"/>
            <a:ext cx="3125131" cy="1343721"/>
          </a:xfrm>
          <a:prstGeom prst="rect">
            <a:avLst/>
          </a:prstGeom>
        </p:spPr>
        <p:txBody>
          <a:bodyPr/>
          <a:lstStyle>
            <a:lvl1pPr marL="228600" indent="-228600">
              <a:defRPr sz="1050">
                <a:solidFill>
                  <a:schemeClr val="accent1"/>
                </a:solidFill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57575" y="953037"/>
            <a:ext cx="3125131" cy="48547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  <a:lvl2pPr marL="457200" indent="-228600">
              <a:defRPr>
                <a:solidFill>
                  <a:schemeClr val="accent1"/>
                </a:solidFill>
              </a:defRPr>
            </a:lvl2pPr>
            <a:lvl3pPr marL="685800" indent="-228600">
              <a:defRPr>
                <a:solidFill>
                  <a:schemeClr val="accent1"/>
                </a:solidFill>
              </a:defRPr>
            </a:lvl3pPr>
            <a:lvl4pPr marL="914400" indent="-228600">
              <a:defRPr>
                <a:solidFill>
                  <a:schemeClr val="accent1"/>
                </a:solidFill>
              </a:defRPr>
            </a:lvl4pPr>
            <a:lvl5pPr marL="1143000" indent="-228600">
              <a:defRPr>
                <a:solidFill>
                  <a:schemeClr val="accent1"/>
                </a:solidFill>
              </a:defRPr>
            </a:lvl5pPr>
            <a:lvl6pPr marL="1371600" indent="-228600">
              <a:defRPr sz="800"/>
            </a:lvl6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463553" y="953037"/>
            <a:ext cx="3125131" cy="48547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  <a:lvl2pPr marL="457200" indent="-228600">
              <a:defRPr>
                <a:solidFill>
                  <a:schemeClr val="accent1"/>
                </a:solidFill>
              </a:defRPr>
            </a:lvl2pPr>
            <a:lvl3pPr marL="685800" indent="-228600">
              <a:defRPr>
                <a:solidFill>
                  <a:schemeClr val="accent1"/>
                </a:solidFill>
              </a:defRPr>
            </a:lvl3pPr>
            <a:lvl4pPr marL="914400" indent="-228600">
              <a:defRPr>
                <a:solidFill>
                  <a:schemeClr val="accent1"/>
                </a:solidFill>
              </a:defRPr>
            </a:lvl4pPr>
            <a:lvl5pPr marL="1143000" indent="-228600">
              <a:defRPr>
                <a:solidFill>
                  <a:schemeClr val="accent1"/>
                </a:solidFill>
              </a:defRPr>
            </a:lvl5pPr>
            <a:lvl6pPr marL="1371600" indent="-228600">
              <a:defRPr sz="800"/>
            </a:lvl6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57575" y="1438507"/>
            <a:ext cx="3125131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463553" y="1438507"/>
            <a:ext cx="3125131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57575" y="3518209"/>
            <a:ext cx="3125131" cy="1343721"/>
          </a:xfrm>
          <a:prstGeom prst="rect">
            <a:avLst/>
          </a:prstGeom>
        </p:spPr>
        <p:txBody>
          <a:bodyPr/>
          <a:lstStyle>
            <a:lvl1pPr marL="228600" indent="-228600">
              <a:defRPr sz="1050">
                <a:solidFill>
                  <a:schemeClr val="accent1"/>
                </a:solidFill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3463553" y="3518209"/>
            <a:ext cx="3125131" cy="1343721"/>
          </a:xfrm>
          <a:prstGeom prst="rect">
            <a:avLst/>
          </a:prstGeom>
        </p:spPr>
        <p:txBody>
          <a:bodyPr/>
          <a:lstStyle>
            <a:lvl1pPr marL="228600" indent="-228600">
              <a:defRPr sz="1050">
                <a:solidFill>
                  <a:schemeClr val="accent1"/>
                </a:solidFill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257575" y="2949105"/>
            <a:ext cx="3125131" cy="48547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  <a:lvl2pPr marL="457200" indent="-228600">
              <a:defRPr>
                <a:solidFill>
                  <a:schemeClr val="accent1"/>
                </a:solidFill>
              </a:defRPr>
            </a:lvl2pPr>
            <a:lvl3pPr marL="685800" indent="-228600">
              <a:defRPr>
                <a:solidFill>
                  <a:schemeClr val="accent1"/>
                </a:solidFill>
              </a:defRPr>
            </a:lvl3pPr>
            <a:lvl4pPr marL="914400" indent="-228600">
              <a:defRPr>
                <a:solidFill>
                  <a:schemeClr val="accent1"/>
                </a:solidFill>
              </a:defRPr>
            </a:lvl4pPr>
            <a:lvl5pPr marL="1143000" indent="-228600">
              <a:defRPr>
                <a:solidFill>
                  <a:schemeClr val="accent1"/>
                </a:solidFill>
              </a:defRPr>
            </a:lvl5pPr>
            <a:lvl6pPr marL="1371600" indent="-228600">
              <a:defRPr sz="800"/>
            </a:lvl6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3463553" y="2949105"/>
            <a:ext cx="3125131" cy="48547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100" b="1">
                <a:solidFill>
                  <a:schemeClr val="accent1"/>
                </a:solidFill>
              </a:defRPr>
            </a:lvl1pPr>
            <a:lvl2pPr marL="457200" indent="-228600">
              <a:defRPr>
                <a:solidFill>
                  <a:schemeClr val="accent1"/>
                </a:solidFill>
              </a:defRPr>
            </a:lvl2pPr>
            <a:lvl3pPr marL="685800" indent="-228600">
              <a:defRPr>
                <a:solidFill>
                  <a:schemeClr val="accent1"/>
                </a:solidFill>
              </a:defRPr>
            </a:lvl3pPr>
            <a:lvl4pPr marL="914400" indent="-228600">
              <a:defRPr>
                <a:solidFill>
                  <a:schemeClr val="accent1"/>
                </a:solidFill>
              </a:defRPr>
            </a:lvl4pPr>
            <a:lvl5pPr marL="1143000" indent="-228600">
              <a:defRPr>
                <a:solidFill>
                  <a:schemeClr val="accent1"/>
                </a:solidFill>
              </a:defRPr>
            </a:lvl5pPr>
            <a:lvl6pPr marL="1371600" indent="-228600">
              <a:defRPr sz="800"/>
            </a:lvl6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57575" y="3434575"/>
            <a:ext cx="3125131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463553" y="3434575"/>
            <a:ext cx="3125131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itle 13"/>
          <p:cNvSpPr>
            <a:spLocks noGrp="1"/>
          </p:cNvSpPr>
          <p:nvPr>
            <p:ph type="title"/>
          </p:nvPr>
        </p:nvSpPr>
        <p:spPr>
          <a:xfrm>
            <a:off x="257577" y="99770"/>
            <a:ext cx="5546633" cy="534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7175" y="634326"/>
            <a:ext cx="6331506" cy="318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900" smtClean="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Atten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4793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642938"/>
            <a:ext cx="6858000" cy="385762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6062" y="869949"/>
            <a:ext cx="6355459" cy="335078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900" smtClean="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8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93540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 userDrawn="1"/>
        </p:nvGrpSpPr>
        <p:grpSpPr bwMode="hidden">
          <a:xfrm>
            <a:off x="0" y="642938"/>
            <a:ext cx="6858000" cy="3857625"/>
            <a:chOff x="0" y="642938"/>
            <a:chExt cx="6858000" cy="3857625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hidden">
            <a:xfrm>
              <a:off x="0" y="642938"/>
              <a:ext cx="6858000" cy="38576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 bwMode="hidden">
            <a:xfrm>
              <a:off x="6012180" y="3997643"/>
              <a:ext cx="685800" cy="3429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76855" y="2130901"/>
            <a:ext cx="4098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3500" spc="-113" smtClean="0">
                <a:solidFill>
                  <a:schemeClr val="tx2"/>
                </a:solidFill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ctr" defTabSz="45720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900" smtClean="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920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9063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4" y="111919"/>
            <a:ext cx="5081588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0"/>
          </p:nvPr>
        </p:nvSpPr>
        <p:spPr>
          <a:xfrm>
            <a:off x="6372226" y="4833937"/>
            <a:ext cx="335756" cy="215504"/>
          </a:xfrm>
        </p:spPr>
        <p:txBody>
          <a:bodyPr/>
          <a:lstStyle>
            <a:lvl1pPr algn="r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C76BC9-9F35-4E31-89A2-555C97A75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0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7831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22" name="Group 21"/>
          <p:cNvGrpSpPr/>
          <p:nvPr userDrawn="1"/>
        </p:nvGrpSpPr>
        <p:grpSpPr bwMode="hidden">
          <a:xfrm>
            <a:off x="0" y="642938"/>
            <a:ext cx="6858000" cy="3857625"/>
            <a:chOff x="0" y="642938"/>
            <a:chExt cx="6858000" cy="3857625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hidden">
            <a:xfrm>
              <a:off x="0" y="642938"/>
              <a:ext cx="6858000" cy="38576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 userDrawn="1"/>
          </p:nvSpPr>
          <p:spPr bwMode="hidden">
            <a:xfrm>
              <a:off x="6012180" y="3997643"/>
              <a:ext cx="685800" cy="3429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6" name="Title 13"/>
          <p:cNvSpPr>
            <a:spLocks noGrp="1"/>
          </p:cNvSpPr>
          <p:nvPr>
            <p:ph type="title" hasCustomPrompt="1"/>
          </p:nvPr>
        </p:nvSpPr>
        <p:spPr>
          <a:xfrm>
            <a:off x="257577" y="99770"/>
            <a:ext cx="5546633" cy="534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1600" dirty="0"/>
            </a:lvl1pPr>
          </a:lstStyle>
          <a:p>
            <a:pPr lvl="0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57175" y="1009650"/>
            <a:ext cx="6266288" cy="38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7175" y="1408771"/>
            <a:ext cx="6266288" cy="38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57175" y="1807892"/>
            <a:ext cx="6266288" cy="38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57175" y="2207013"/>
            <a:ext cx="6266288" cy="38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57175" y="2606134"/>
            <a:ext cx="6266288" cy="38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57175" y="3005253"/>
            <a:ext cx="6266288" cy="38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90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5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575201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57577" y="99770"/>
            <a:ext cx="5546633" cy="534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257575" y="953037"/>
            <a:ext cx="6331106" cy="3641585"/>
          </a:xfrm>
          <a:prstGeom prst="rect">
            <a:avLst/>
          </a:prstGeom>
        </p:spPr>
        <p:txBody>
          <a:bodyPr/>
          <a:lstStyle>
            <a:lvl1pPr marL="228600" indent="-228600">
              <a:defRPr lang="en-US" sz="1000" kern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marL="228600" lvl="0" indent="-228600" algn="l" defTabSz="3429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7175" y="634326"/>
            <a:ext cx="6331506" cy="318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900" smtClean="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9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567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21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57575" y="953037"/>
            <a:ext cx="3125131" cy="3641585"/>
          </a:xfrm>
          <a:prstGeom prst="rect">
            <a:avLst/>
          </a:prstGeom>
        </p:spPr>
        <p:txBody>
          <a:bodyPr/>
          <a:lstStyle>
            <a:lvl1pPr marL="228600" indent="-228600">
              <a:defRPr lang="en-US" sz="1000" kern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marL="228600" lvl="0" indent="-228600" algn="l" defTabSz="3429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463553" y="953037"/>
            <a:ext cx="3125131" cy="3641585"/>
          </a:xfrm>
          <a:prstGeom prst="rect">
            <a:avLst/>
          </a:prstGeom>
        </p:spPr>
        <p:txBody>
          <a:bodyPr/>
          <a:lstStyle>
            <a:lvl1pPr marL="228600" indent="-228600">
              <a:defRPr lang="en-US" sz="1000" kern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marL="228600" lvl="0" indent="-228600" algn="l" defTabSz="3429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26" name="Title 13"/>
          <p:cNvSpPr>
            <a:spLocks noGrp="1"/>
          </p:cNvSpPr>
          <p:nvPr>
            <p:ph type="title"/>
          </p:nvPr>
        </p:nvSpPr>
        <p:spPr>
          <a:xfrm>
            <a:off x="257577" y="99770"/>
            <a:ext cx="5546633" cy="534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7175" y="634326"/>
            <a:ext cx="6331506" cy="318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900" smtClean="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0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5878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21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57575" y="953037"/>
            <a:ext cx="3125131" cy="3641585"/>
          </a:xfrm>
          <a:prstGeom prst="rect">
            <a:avLst/>
          </a:prstGeom>
        </p:spPr>
        <p:txBody>
          <a:bodyPr/>
          <a:lstStyle>
            <a:lvl1pPr marL="228600" indent="-228600">
              <a:defRPr lang="en-US" sz="1000" kern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marL="228600" lvl="0" indent="-228600" algn="l" defTabSz="3429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3463553" y="953037"/>
            <a:ext cx="3125131" cy="3642122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itle 13"/>
          <p:cNvSpPr>
            <a:spLocks noGrp="1"/>
          </p:cNvSpPr>
          <p:nvPr>
            <p:ph type="title"/>
          </p:nvPr>
        </p:nvSpPr>
        <p:spPr>
          <a:xfrm>
            <a:off x="257577" y="99770"/>
            <a:ext cx="5546633" cy="534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7175" y="634326"/>
            <a:ext cx="6331506" cy="318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900" smtClean="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5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21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463550" y="953037"/>
            <a:ext cx="3125131" cy="3642122"/>
          </a:xfrm>
          <a:prstGeom prst="rect">
            <a:avLst/>
          </a:prstGeom>
        </p:spPr>
        <p:txBody>
          <a:bodyPr/>
          <a:lstStyle>
            <a:lvl1pPr marL="228600" indent="-228600">
              <a:defRPr lang="en-US" sz="1000" kern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marL="228600" lvl="0" indent="-228600" algn="l" defTabSz="3429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257577" y="953037"/>
            <a:ext cx="3125131" cy="3642122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itle 13"/>
          <p:cNvSpPr>
            <a:spLocks noGrp="1"/>
          </p:cNvSpPr>
          <p:nvPr>
            <p:ph type="title"/>
          </p:nvPr>
        </p:nvSpPr>
        <p:spPr>
          <a:xfrm>
            <a:off x="257577" y="99770"/>
            <a:ext cx="5546633" cy="534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7175" y="634326"/>
            <a:ext cx="6331506" cy="318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900" smtClean="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0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21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57575" y="953037"/>
            <a:ext cx="3125131" cy="3641585"/>
          </a:xfrm>
          <a:prstGeom prst="rect">
            <a:avLst/>
          </a:prstGeom>
        </p:spPr>
        <p:txBody>
          <a:bodyPr/>
          <a:lstStyle>
            <a:lvl1pPr marL="228600" indent="-228600">
              <a:defRPr lang="en-US" sz="1000" kern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marL="228600" lvl="0" indent="-228600" algn="l" defTabSz="3429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8" name="Title 13"/>
          <p:cNvSpPr>
            <a:spLocks noGrp="1"/>
          </p:cNvSpPr>
          <p:nvPr>
            <p:ph type="title"/>
          </p:nvPr>
        </p:nvSpPr>
        <p:spPr>
          <a:xfrm>
            <a:off x="257577" y="99770"/>
            <a:ext cx="5546633" cy="534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7175" y="634326"/>
            <a:ext cx="6331506" cy="318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900" smtClean="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8"/>
          </p:nvPr>
        </p:nvSpPr>
        <p:spPr>
          <a:xfrm>
            <a:off x="3436937" y="953036"/>
            <a:ext cx="3151743" cy="364158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21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463550" y="953037"/>
            <a:ext cx="3125131" cy="3642122"/>
          </a:xfrm>
          <a:prstGeom prst="rect">
            <a:avLst/>
          </a:prstGeom>
        </p:spPr>
        <p:txBody>
          <a:bodyPr/>
          <a:lstStyle>
            <a:lvl1pPr marL="228600" indent="-228600">
              <a:defRPr lang="en-US" sz="1000" kern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marL="228600" lvl="0" indent="-228600" algn="l" defTabSz="3429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18" name="Title 13"/>
          <p:cNvSpPr>
            <a:spLocks noGrp="1"/>
          </p:cNvSpPr>
          <p:nvPr>
            <p:ph type="title"/>
          </p:nvPr>
        </p:nvSpPr>
        <p:spPr>
          <a:xfrm>
            <a:off x="257577" y="99770"/>
            <a:ext cx="5546633" cy="534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7175" y="634326"/>
            <a:ext cx="6331506" cy="318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900" smtClean="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able Placeholder 3"/>
          <p:cNvSpPr>
            <a:spLocks noGrp="1"/>
          </p:cNvSpPr>
          <p:nvPr>
            <p:ph type="tbl" sz="quarter" idx="18"/>
          </p:nvPr>
        </p:nvSpPr>
        <p:spPr>
          <a:xfrm>
            <a:off x="257175" y="953036"/>
            <a:ext cx="3151743" cy="364158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0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i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2"/>
          <a:stretch/>
        </p:blipFill>
        <p:spPr>
          <a:xfrm>
            <a:off x="5885501" y="175170"/>
            <a:ext cx="837275" cy="191878"/>
          </a:xfrm>
          <a:prstGeom prst="rect">
            <a:avLst/>
          </a:prstGeom>
        </p:spPr>
      </p:pic>
      <p:sp>
        <p:nvSpPr>
          <p:cNvPr id="12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257575" y="953037"/>
            <a:ext cx="3125131" cy="255959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57575" y="3596268"/>
            <a:ext cx="3125131" cy="1170878"/>
          </a:xfrm>
          <a:prstGeom prst="rect">
            <a:avLst/>
          </a:prstGeom>
        </p:spPr>
        <p:txBody>
          <a:bodyPr/>
          <a:lstStyle>
            <a:lvl1pPr marL="228600" indent="-228600">
              <a:defRPr lang="en-US" sz="1000" kern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marL="228600" lvl="0" indent="-228600" algn="l" defTabSz="3429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257577" y="99770"/>
            <a:ext cx="5546633" cy="534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7175" y="634326"/>
            <a:ext cx="6331506" cy="318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3463550" y="953037"/>
            <a:ext cx="3125131" cy="2559597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463550" y="3596268"/>
            <a:ext cx="3125131" cy="1170878"/>
          </a:xfrm>
          <a:prstGeom prst="rect">
            <a:avLst/>
          </a:prstGeom>
        </p:spPr>
        <p:txBody>
          <a:bodyPr/>
          <a:lstStyle>
            <a:lvl1pPr marL="228600" indent="-228600">
              <a:defRPr lang="en-US" sz="1000" kern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anose="020B0604020202020204" pitchFamily="34" charset="0"/>
              </a:defRPr>
            </a:lvl1pPr>
            <a:lvl2pPr marL="457200" indent="-228600">
              <a:defRPr sz="1000">
                <a:solidFill>
                  <a:schemeClr val="accent1"/>
                </a:solidFill>
              </a:defRPr>
            </a:lvl2pPr>
            <a:lvl3pPr marL="685800" indent="-228600">
              <a:defRPr sz="900">
                <a:solidFill>
                  <a:schemeClr val="accent1"/>
                </a:solidFill>
              </a:defRPr>
            </a:lvl3pPr>
            <a:lvl4pPr marL="914400" indent="-228600">
              <a:defRPr sz="800">
                <a:solidFill>
                  <a:schemeClr val="accent1"/>
                </a:solidFill>
              </a:defRPr>
            </a:lvl4pPr>
            <a:lvl5pPr marL="1143000" indent="-228600">
              <a:defRPr sz="800">
                <a:solidFill>
                  <a:schemeClr val="accent1"/>
                </a:solidFill>
              </a:defRPr>
            </a:lvl5pPr>
            <a:lvl6pPr marL="1371600" indent="-228600">
              <a:defRPr sz="600">
                <a:solidFill>
                  <a:schemeClr val="accent1"/>
                </a:solidFill>
              </a:defRPr>
            </a:lvl6pPr>
          </a:lstStyle>
          <a:p>
            <a:pPr marL="228600" lvl="0" indent="-228600" algn="l" defTabSz="3429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z="900" smtClean="0"/>
            </a:lvl1pPr>
          </a:lstStyle>
          <a:p>
            <a:fld id="{9EDC855F-5393-4ECC-82A4-1DDB6B238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096994495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think-cell Slide" r:id="rId22" imgW="216" imgH="216" progId="TCLayout.ActiveDocument.1">
                  <p:embed/>
                </p:oleObj>
              </mc:Choice>
              <mc:Fallback>
                <p:oleObj name="think-cell Slide" r:id="rId22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EDC855F-5393-4ECC-82A4-1DDB6B23846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9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1" r:id="rId2"/>
    <p:sldLayoutId id="2147483649" r:id="rId3"/>
    <p:sldLayoutId id="2147483650" r:id="rId4"/>
    <p:sldLayoutId id="2147483653" r:id="rId5"/>
    <p:sldLayoutId id="2147483663" r:id="rId6"/>
    <p:sldLayoutId id="2147483666" r:id="rId7"/>
    <p:sldLayoutId id="2147483667" r:id="rId8"/>
    <p:sldLayoutId id="2147483659" r:id="rId9"/>
    <p:sldLayoutId id="2147483654" r:id="rId10"/>
    <p:sldLayoutId id="2147483662" r:id="rId11"/>
    <p:sldLayoutId id="2147483655" r:id="rId12"/>
    <p:sldLayoutId id="2147483664" r:id="rId13"/>
    <p:sldLayoutId id="2147483656" r:id="rId14"/>
    <p:sldLayoutId id="2147483657" r:id="rId15"/>
    <p:sldLayoutId id="2147483658" r:id="rId16"/>
    <p:sldLayoutId id="2147483660" r:id="rId17"/>
    <p:sldLayoutId id="2147483668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 panose="020B060402020202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Tx/>
        <a:buBlip>
          <a:blip r:embed="rId24"/>
        </a:buBlip>
        <a:defRPr sz="1200" kern="1200">
          <a:solidFill>
            <a:srgbClr val="17294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1E3860"/>
        </a:buClr>
        <a:buFont typeface="Wingdings" panose="05000000000000000000" pitchFamily="2" charset="2"/>
        <a:buChar char="§"/>
        <a:defRPr sz="1100" kern="1200">
          <a:solidFill>
            <a:srgbClr val="17294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 panose="020B060402020202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Tx/>
        <a:buBlip>
          <a:blip r:embed="rId24"/>
        </a:buBlip>
        <a:defRPr sz="1050" kern="1200">
          <a:solidFill>
            <a:srgbClr val="17294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 panose="020B060402020202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17294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 panose="020B060402020202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AA661"/>
        </a:buClr>
        <a:buFontTx/>
        <a:buBlip>
          <a:blip r:embed="rId24"/>
        </a:buBlip>
        <a:defRPr sz="1000" kern="1200">
          <a:solidFill>
            <a:srgbClr val="17294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carmack@axosbank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wcarmack@axosbank.com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927" y="1034791"/>
            <a:ext cx="4520974" cy="914400"/>
          </a:xfrm>
        </p:spPr>
        <p:txBody>
          <a:bodyPr/>
          <a:lstStyle/>
          <a:p>
            <a:r>
              <a:rPr lang="en-US" altLang="en-US" sz="2800" dirty="0" smtClean="0">
                <a:latin typeface="HelveticaNeueLT Std Med Cn" pitchFamily="34" charset="0"/>
              </a:rPr>
              <a:t>Commercial Lending </a:t>
            </a:r>
            <a:endParaRPr lang="en-US" altLang="en-US" sz="2800" dirty="0">
              <a:latin typeface="HelveticaNeueLT Std Med Cn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477" y="3472774"/>
            <a:ext cx="3394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Carmack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Executive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516-692-0340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wcarmack@axosbank.com</a:t>
            </a:r>
            <a:r>
              <a:rPr lang="en-US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430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0716"/>
            <a:ext cx="6858000" cy="435769"/>
          </a:xfrm>
          <a:prstGeom prst="rect">
            <a:avLst/>
          </a:prstGeom>
          <a:solidFill>
            <a:srgbClr val="00194C"/>
          </a:solidFill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4290" rIns="34290" anchor="ctr"/>
          <a:lstStyle/>
          <a:p>
            <a:pPr algn="ctr" eaLnBrk="0" hangingPunct="0">
              <a:defRPr/>
            </a:pPr>
            <a:endParaRPr lang="en-US" sz="1350" b="1"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AB3D4-7EC1-42B5-A256-CC698AB37828}" type="slidenum">
              <a:rPr lang="en-US" sz="825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10</a:t>
            </a:fld>
            <a:endParaRPr lang="en-US" sz="82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636330"/>
            <a:ext cx="46648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 b="1" dirty="0">
              <a:solidFill>
                <a:srgbClr val="00194C"/>
              </a:solidFill>
              <a:latin typeface="HelveticaNeueLT Std Med C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93269" y="848992"/>
            <a:ext cx="3429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500" b="1" dirty="0">
              <a:latin typeface="HelveticaNeueLT Std Med Cn"/>
            </a:endParaRPr>
          </a:p>
          <a:p>
            <a:pPr>
              <a:defRPr/>
            </a:pPr>
            <a:endParaRPr lang="en-US" sz="1500" b="1" dirty="0">
              <a:latin typeface="HelveticaNeueLT Std Med Cn"/>
            </a:endParaRPr>
          </a:p>
          <a:p>
            <a:pPr>
              <a:defRPr/>
            </a:pPr>
            <a:endParaRPr lang="en-US" sz="1500" b="1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71450" y="89298"/>
            <a:ext cx="400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HelveticaNeueLT Std Med Cn" pitchFamily="34" charset="0"/>
              </a:rPr>
              <a:t>Small Balance Commercial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" y="525066"/>
            <a:ext cx="5263243" cy="261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eaLnBrk="0" hangingPunct="0">
              <a:spcAft>
                <a:spcPct val="25000"/>
              </a:spcAft>
              <a:buClr>
                <a:srgbClr val="7D92B5"/>
              </a:buClr>
            </a:pPr>
            <a:r>
              <a:rPr lang="en-US" sz="1500" b="1" kern="0" dirty="0">
                <a:solidFill>
                  <a:srgbClr val="00194C"/>
                </a:solidFill>
                <a:latin typeface="HelveticaNeueLT Std Med Cn"/>
              </a:rPr>
              <a:t>Small Balance Commercial</a:t>
            </a:r>
          </a:p>
          <a:p>
            <a:pPr lvl="1" eaLnBrk="0" hangingPunct="0">
              <a:spcAft>
                <a:spcPct val="25000"/>
              </a:spcAft>
              <a:buClr>
                <a:srgbClr val="7D92B5"/>
              </a:buClr>
            </a:pPr>
            <a:r>
              <a:rPr lang="en-US" sz="1200" kern="0" dirty="0">
                <a:latin typeface="HelveticaNeueLT Std Med Cn"/>
              </a:rPr>
              <a:t>Eligible Property  </a:t>
            </a:r>
          </a:p>
          <a:p>
            <a:pPr marL="942975" lvl="2" indent="-257175" eaLnBrk="0" hangingPunct="0">
              <a:spcAft>
                <a:spcPct val="25000"/>
              </a:spcAft>
              <a:buClr>
                <a:srgbClr val="7D92B5"/>
              </a:buClr>
              <a:buFont typeface="Wingdings" pitchFamily="2" charset="2"/>
              <a:buChar char="§"/>
            </a:pPr>
            <a:r>
              <a:rPr lang="en-US" sz="1050" kern="0" dirty="0">
                <a:latin typeface="HelveticaNeueLT Std Med Cn"/>
              </a:rPr>
              <a:t>Multi-tenant Property </a:t>
            </a:r>
          </a:p>
          <a:p>
            <a:pPr marL="942975" lvl="2" indent="-257175" eaLnBrk="0" hangingPunct="0">
              <a:spcAft>
                <a:spcPct val="25000"/>
              </a:spcAft>
              <a:buClr>
                <a:srgbClr val="7D92B5"/>
              </a:buClr>
              <a:buFont typeface="Wingdings" pitchFamily="2" charset="2"/>
              <a:buChar char="§"/>
            </a:pPr>
            <a:r>
              <a:rPr lang="en-US" sz="1050" kern="0" dirty="0">
                <a:latin typeface="HelveticaNeueLT Std Med Cn"/>
              </a:rPr>
              <a:t>5 Unit Investor Owned Strip mall</a:t>
            </a:r>
          </a:p>
          <a:p>
            <a:pPr marL="942975" lvl="2" indent="-257175" eaLnBrk="0" hangingPunct="0">
              <a:spcAft>
                <a:spcPct val="25000"/>
              </a:spcAft>
              <a:buClr>
                <a:srgbClr val="7D92B5"/>
              </a:buClr>
              <a:buFont typeface="Wingdings" pitchFamily="2" charset="2"/>
              <a:buChar char="§"/>
            </a:pPr>
            <a:r>
              <a:rPr lang="en-US" sz="1050" kern="0" dirty="0">
                <a:latin typeface="HelveticaNeueLT Std Med Cn"/>
              </a:rPr>
              <a:t>Mini-Storage </a:t>
            </a:r>
          </a:p>
          <a:p>
            <a:pPr marL="942975" lvl="2" indent="-257175" eaLnBrk="0" hangingPunct="0">
              <a:spcAft>
                <a:spcPct val="25000"/>
              </a:spcAft>
              <a:buClr>
                <a:srgbClr val="7D92B5"/>
              </a:buClr>
              <a:buFont typeface="Wingdings" pitchFamily="2" charset="2"/>
              <a:buChar char="§"/>
            </a:pPr>
            <a:r>
              <a:rPr lang="en-US" sz="1050" kern="0" dirty="0">
                <a:latin typeface="HelveticaNeueLT Std Med Cn"/>
              </a:rPr>
              <a:t>Major MSA High Traffic Location </a:t>
            </a:r>
          </a:p>
          <a:p>
            <a:pPr marL="942975" lvl="2" indent="-257175" eaLnBrk="0" hangingPunct="0">
              <a:spcAft>
                <a:spcPct val="25000"/>
              </a:spcAft>
              <a:buClr>
                <a:srgbClr val="7D92B5"/>
              </a:buClr>
              <a:buFont typeface="Wingdings" pitchFamily="2" charset="2"/>
              <a:buChar char="§"/>
            </a:pPr>
            <a:r>
              <a:rPr lang="en-US" sz="1050" kern="0" dirty="0">
                <a:latin typeface="HelveticaNeueLT Std Med Cn"/>
              </a:rPr>
              <a:t>Single Tenant Case by Case</a:t>
            </a:r>
          </a:p>
          <a:p>
            <a:pPr marL="600075" lvl="1" indent="-257175" eaLnBrk="0" hangingPunct="0">
              <a:spcAft>
                <a:spcPct val="25000"/>
              </a:spcAft>
              <a:buClr>
                <a:srgbClr val="7D92B5"/>
              </a:buClr>
              <a:buFont typeface="Wingdings" pitchFamily="2" charset="2"/>
              <a:buChar char="§"/>
            </a:pPr>
            <a:endParaRPr lang="en-US" sz="1050" kern="0" dirty="0">
              <a:latin typeface="HelveticaNeueLT Std Med Cn"/>
            </a:endParaRPr>
          </a:p>
          <a:p>
            <a:pPr lvl="1" eaLnBrk="0" hangingPunct="0">
              <a:spcAft>
                <a:spcPct val="25000"/>
              </a:spcAft>
              <a:buClr>
                <a:srgbClr val="7D92B5"/>
              </a:buClr>
            </a:pPr>
            <a:r>
              <a:rPr lang="en-US" sz="1200" kern="0" dirty="0">
                <a:latin typeface="HelveticaNeueLT Std Med Cn"/>
              </a:rPr>
              <a:t>Ineligible Tenant</a:t>
            </a:r>
          </a:p>
          <a:p>
            <a:pPr marL="942975" lvl="2" indent="-257175" eaLnBrk="0" hangingPunct="0">
              <a:spcAft>
                <a:spcPct val="25000"/>
              </a:spcAft>
              <a:buClr>
                <a:srgbClr val="7D92B5"/>
              </a:buClr>
              <a:buFont typeface="Wingdings" pitchFamily="2" charset="2"/>
              <a:buChar char="§"/>
            </a:pPr>
            <a:r>
              <a:rPr lang="en-US" sz="1050" kern="0" dirty="0">
                <a:latin typeface="HelveticaNeueLT Std Med Cn"/>
              </a:rPr>
              <a:t>Marijuana Dispensary</a:t>
            </a:r>
          </a:p>
          <a:p>
            <a:pPr marL="942975" lvl="2" indent="-257175" eaLnBrk="0" hangingPunct="0">
              <a:spcAft>
                <a:spcPct val="25000"/>
              </a:spcAft>
              <a:buClr>
                <a:srgbClr val="7D92B5"/>
              </a:buClr>
              <a:buFont typeface="Wingdings" pitchFamily="2" charset="2"/>
              <a:buChar char="§"/>
            </a:pPr>
            <a:r>
              <a:rPr lang="en-US" sz="1050" kern="0" dirty="0">
                <a:latin typeface="HelveticaNeueLT Std Med Cn"/>
              </a:rPr>
              <a:t>Massage Parlors</a:t>
            </a:r>
          </a:p>
          <a:p>
            <a:pPr marL="942975" lvl="2" indent="-257175" eaLnBrk="0" hangingPunct="0">
              <a:spcAft>
                <a:spcPct val="25000"/>
              </a:spcAft>
              <a:buClr>
                <a:srgbClr val="7D92B5"/>
              </a:buClr>
              <a:buFont typeface="Wingdings" pitchFamily="2" charset="2"/>
              <a:buChar char="§"/>
            </a:pPr>
            <a:r>
              <a:rPr lang="en-US" sz="1050" kern="0" dirty="0">
                <a:latin typeface="HelveticaNeueLT Std Med Cn"/>
              </a:rPr>
              <a:t>Smoke Shops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59" y="57955"/>
            <a:ext cx="957842" cy="3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55416"/>
            <a:ext cx="6858000" cy="435769"/>
          </a:xfrm>
          <a:prstGeom prst="rect">
            <a:avLst/>
          </a:prstGeom>
          <a:solidFill>
            <a:srgbClr val="00194C"/>
          </a:solidFill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4290" rIns="34290" anchor="ctr"/>
          <a:lstStyle/>
          <a:p>
            <a:pPr algn="ctr" eaLnBrk="0" hangingPunct="0">
              <a:defRPr/>
            </a:pPr>
            <a:endParaRPr lang="en-US" sz="1350" b="1"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AB3D4-7EC1-42B5-A256-CC698AB37828}" type="slidenum">
              <a:rPr lang="en-US" sz="825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11</a:t>
            </a:fld>
            <a:endParaRPr lang="en-US" sz="82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171450" y="89298"/>
            <a:ext cx="400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HelveticaNeueLT Std Med Cn" pitchFamily="34" charset="0"/>
              </a:rPr>
              <a:t>Income Property Lending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92894" y="843544"/>
            <a:ext cx="5593556" cy="4107656"/>
          </a:xfrm>
        </p:spPr>
        <p:txBody>
          <a:bodyPr>
            <a:normAutofit/>
          </a:bodyPr>
          <a:lstStyle/>
          <a:p>
            <a:pPr lvl="0"/>
            <a:r>
              <a:rPr lang="en-US" sz="1350" dirty="0"/>
              <a:t> </a:t>
            </a:r>
          </a:p>
          <a:p>
            <a:pPr marL="0" indent="0">
              <a:defRPr/>
            </a:pPr>
            <a:endParaRPr lang="en-US" sz="1500" b="1" dirty="0"/>
          </a:p>
          <a:p>
            <a:pPr marL="0" indent="0">
              <a:defRPr/>
            </a:pPr>
            <a:endParaRPr lang="en-US" sz="15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1500" u="sng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900"/>
              </a:spcAft>
              <a:defRPr/>
            </a:pPr>
            <a:endParaRPr lang="en-US" sz="1050" dirty="0">
              <a:latin typeface="HelveticaNeueLT Std Med Cn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525066"/>
            <a:ext cx="46648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194C"/>
                </a:solidFill>
                <a:latin typeface="HelveticaNeueLT Std Med Cn"/>
              </a:rPr>
              <a:t>Advantages of </a:t>
            </a:r>
            <a:r>
              <a:rPr lang="en-US" sz="1500" b="1" dirty="0" err="1">
                <a:solidFill>
                  <a:srgbClr val="00194C"/>
                </a:solidFill>
                <a:latin typeface="HelveticaNeueLT Std Med Cn"/>
              </a:rPr>
              <a:t>Axos</a:t>
            </a:r>
            <a:r>
              <a:rPr lang="en-US" sz="1500" b="1" dirty="0">
                <a:solidFill>
                  <a:srgbClr val="00194C"/>
                </a:solidFill>
                <a:latin typeface="HelveticaNeueLT Std Med Cn"/>
              </a:rPr>
              <a:t> Bank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93269" y="848992"/>
            <a:ext cx="3429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500" b="1" dirty="0">
              <a:latin typeface="HelveticaNeueLT Std Med Cn"/>
            </a:endParaRPr>
          </a:p>
          <a:p>
            <a:pPr>
              <a:defRPr/>
            </a:pPr>
            <a:endParaRPr lang="en-US" sz="1500" b="1" dirty="0">
              <a:latin typeface="HelveticaNeueLT Std Med Cn"/>
            </a:endParaRPr>
          </a:p>
          <a:p>
            <a:pPr>
              <a:defRPr/>
            </a:pPr>
            <a:endParaRPr lang="en-US" sz="1500" b="1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gray">
          <a:xfrm>
            <a:off x="342901" y="217930"/>
            <a:ext cx="5593556" cy="410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169863" indent="-168275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341313" indent="-169863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512763" indent="-169863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684213" indent="-169863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SzPct val="110000"/>
              <a:buFont typeface="Wingdings" pitchFamily="2" charset="2"/>
              <a:buChar char="w"/>
              <a:defRPr sz="1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1141413" indent="-169863" algn="l" rtl="0" fontAlgn="base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SzPct val="110000"/>
              <a:buFont typeface="Wingdings" pitchFamily="2" charset="2"/>
              <a:buChar char="w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1598613" indent="-169863" algn="l" rtl="0" fontAlgn="base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SzPct val="110000"/>
              <a:buFont typeface="Wingdings" pitchFamily="2" charset="2"/>
              <a:buChar char="w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055813" indent="-169863" algn="l" rtl="0" fontAlgn="base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SzPct val="110000"/>
              <a:buFont typeface="Wingdings" pitchFamily="2" charset="2"/>
              <a:buChar char="w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2513013" indent="-169863" algn="l" rtl="0" fontAlgn="base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SzPct val="110000"/>
              <a:buFont typeface="Wingdings" pitchFamily="2" charset="2"/>
              <a:buChar char="w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1200" kern="0" dirty="0">
              <a:latin typeface="HelveticaNeueLT Std Med Cn"/>
            </a:endParaRPr>
          </a:p>
          <a:p>
            <a:endParaRPr lang="en-US" sz="1200" kern="0" dirty="0">
              <a:latin typeface="HelveticaNeueLT Std Med Cn"/>
            </a:endParaRPr>
          </a:p>
          <a:p>
            <a:endParaRPr lang="en-US" sz="1200" kern="0" dirty="0">
              <a:latin typeface="HelveticaNeueLT Std Med Cn"/>
            </a:endParaRPr>
          </a:p>
          <a:p>
            <a:pPr>
              <a:buFont typeface="Wingdings" pitchFamily="2" charset="2"/>
              <a:buChar char="§"/>
            </a:pPr>
            <a:r>
              <a:rPr lang="en-US" sz="1200" kern="0" dirty="0">
                <a:latin typeface="HelveticaNeueLT Std Med Cn"/>
              </a:rPr>
              <a:t>Nationwide Lending Platform</a:t>
            </a:r>
          </a:p>
          <a:p>
            <a:pPr>
              <a:buFont typeface="Wingdings" pitchFamily="2" charset="2"/>
              <a:buChar char="§"/>
            </a:pPr>
            <a:r>
              <a:rPr lang="en-US" sz="1200" kern="0" dirty="0">
                <a:latin typeface="HelveticaNeueLT Std Med Cn"/>
              </a:rPr>
              <a:t>Yield Spread Premium Pricing</a:t>
            </a:r>
          </a:p>
          <a:p>
            <a:pPr>
              <a:buFont typeface="Wingdings" pitchFamily="2" charset="2"/>
              <a:buChar char="§"/>
            </a:pPr>
            <a:r>
              <a:rPr lang="en-US" sz="1200" kern="0" dirty="0">
                <a:latin typeface="HelveticaNeueLT Std Med Cn"/>
              </a:rPr>
              <a:t>Tier 1, 2, and 3 Properties Considered</a:t>
            </a:r>
          </a:p>
          <a:p>
            <a:pPr>
              <a:buFont typeface="Wingdings" pitchFamily="2" charset="2"/>
              <a:buChar char="§"/>
            </a:pPr>
            <a:r>
              <a:rPr lang="en-US" sz="1200" kern="0" dirty="0">
                <a:latin typeface="HelveticaNeueLT Std Med Cn"/>
              </a:rPr>
              <a:t>Borrower credit and income flexibility</a:t>
            </a:r>
          </a:p>
          <a:p>
            <a:pPr>
              <a:buFont typeface="Wingdings" pitchFamily="2" charset="2"/>
              <a:buChar char="§"/>
            </a:pPr>
            <a:r>
              <a:rPr lang="en-US" sz="1200" kern="0" dirty="0">
                <a:latin typeface="HelveticaNeueLT Std Med Cn"/>
              </a:rPr>
              <a:t>Technology based loan delivery</a:t>
            </a:r>
          </a:p>
          <a:p>
            <a:pPr>
              <a:buFont typeface="Wingdings" pitchFamily="2" charset="2"/>
              <a:buChar char="§"/>
            </a:pPr>
            <a:r>
              <a:rPr lang="en-US" sz="1200" kern="0" dirty="0">
                <a:latin typeface="HelveticaNeueLT Std Med Cn"/>
              </a:rPr>
              <a:t>Internal support manages transaction process</a:t>
            </a:r>
          </a:p>
          <a:p>
            <a:pPr>
              <a:buFont typeface="Wingdings" pitchFamily="2" charset="2"/>
              <a:buChar char="§"/>
            </a:pPr>
            <a:r>
              <a:rPr lang="en-US" sz="1200" kern="0" dirty="0">
                <a:latin typeface="HelveticaNeueLT Std Med Cn"/>
              </a:rPr>
              <a:t>Foreign national borrowers allowed</a:t>
            </a:r>
          </a:p>
          <a:p>
            <a:pPr>
              <a:buFont typeface="Wingdings" pitchFamily="2" charset="2"/>
              <a:buChar char="§"/>
            </a:pPr>
            <a:r>
              <a:rPr lang="en-US" sz="1200" kern="0" dirty="0">
                <a:latin typeface="HelveticaNeueLT Std Med Cn"/>
              </a:rPr>
              <a:t>Portfolio lending</a:t>
            </a:r>
          </a:p>
          <a:p>
            <a:pPr>
              <a:buFont typeface="Wingdings" pitchFamily="2" charset="2"/>
              <a:buChar char="§"/>
            </a:pPr>
            <a:r>
              <a:rPr lang="en-US" sz="1200" kern="0" dirty="0">
                <a:latin typeface="HelveticaNeueLT Std Med Cn"/>
              </a:rPr>
              <a:t>Aggressive pricing and prepayment penalty</a:t>
            </a:r>
            <a:endParaRPr lang="en-US" sz="1200" kern="0" dirty="0"/>
          </a:p>
          <a:p>
            <a:pPr marL="0" indent="0">
              <a:defRPr/>
            </a:pPr>
            <a:endParaRPr lang="en-US" sz="1500" b="1" kern="0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1500" u="sng" kern="0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kern="0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kern="0" dirty="0">
              <a:latin typeface="HelveticaNeueLT Std Med Cn"/>
              <a:cs typeface="Lucida Sans Unicode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kern="0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kern="0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900"/>
              </a:spcAft>
              <a:defRPr/>
            </a:pPr>
            <a:endParaRPr lang="en-US" sz="1050" kern="0" dirty="0">
              <a:latin typeface="HelveticaNeueLT Std Med Cn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42" y="0"/>
            <a:ext cx="957842" cy="3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55416"/>
            <a:ext cx="6858000" cy="435769"/>
          </a:xfrm>
          <a:prstGeom prst="rect">
            <a:avLst/>
          </a:prstGeom>
          <a:solidFill>
            <a:srgbClr val="00194C"/>
          </a:solidFill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4290" rIns="34290" anchor="ctr"/>
          <a:lstStyle/>
          <a:p>
            <a:pPr algn="ctr" eaLnBrk="0" hangingPunct="0">
              <a:defRPr/>
            </a:pPr>
            <a:endParaRPr lang="en-US" sz="1350" b="1"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AB3D4-7EC1-42B5-A256-CC698AB37828}" type="slidenum">
              <a:rPr lang="en-US" sz="825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12</a:t>
            </a:fld>
            <a:endParaRPr lang="en-US" sz="82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92894" y="843544"/>
            <a:ext cx="5593556" cy="4107656"/>
          </a:xfrm>
        </p:spPr>
        <p:txBody>
          <a:bodyPr>
            <a:normAutofit/>
          </a:bodyPr>
          <a:lstStyle/>
          <a:p>
            <a:pPr lvl="0"/>
            <a:r>
              <a:rPr lang="en-US" sz="1350" dirty="0"/>
              <a:t> </a:t>
            </a:r>
          </a:p>
          <a:p>
            <a:pPr marL="0" indent="0">
              <a:defRPr/>
            </a:pPr>
            <a:endParaRPr lang="en-US" sz="1500" b="1" dirty="0"/>
          </a:p>
          <a:p>
            <a:pPr marL="0" indent="0">
              <a:defRPr/>
            </a:pPr>
            <a:endParaRPr lang="en-US" sz="15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1500" u="sng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900"/>
              </a:spcAft>
              <a:defRPr/>
            </a:pPr>
            <a:endParaRPr lang="en-US" sz="1050" dirty="0">
              <a:latin typeface="HelveticaNeueLT Std Med Cn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93269" y="848992"/>
            <a:ext cx="3429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500" b="1" dirty="0">
              <a:latin typeface="HelveticaNeueLT Std Med Cn"/>
            </a:endParaRPr>
          </a:p>
          <a:p>
            <a:pPr>
              <a:defRPr/>
            </a:pPr>
            <a:endParaRPr lang="en-US" sz="1500" b="1" dirty="0">
              <a:latin typeface="HelveticaNeueLT Std Med Cn"/>
            </a:endParaRPr>
          </a:p>
          <a:p>
            <a:pPr>
              <a:defRPr/>
            </a:pPr>
            <a:endParaRPr lang="en-US" sz="1500" b="1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gray">
          <a:xfrm>
            <a:off x="360759" y="788914"/>
            <a:ext cx="6069349" cy="39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169863" indent="-168275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341313" indent="-169863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512763" indent="-169863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684213" indent="-169863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SzPct val="110000"/>
              <a:buFont typeface="Wingdings" pitchFamily="2" charset="2"/>
              <a:buChar char="w"/>
              <a:defRPr sz="1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1141413" indent="-169863" algn="l" rtl="0" fontAlgn="base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SzPct val="110000"/>
              <a:buFont typeface="Wingdings" pitchFamily="2" charset="2"/>
              <a:buChar char="w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1598613" indent="-169863" algn="l" rtl="0" fontAlgn="base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SzPct val="110000"/>
              <a:buFont typeface="Wingdings" pitchFamily="2" charset="2"/>
              <a:buChar char="w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055813" indent="-169863" algn="l" rtl="0" fontAlgn="base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SzPct val="110000"/>
              <a:buFont typeface="Wingdings" pitchFamily="2" charset="2"/>
              <a:buChar char="w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2513013" indent="-169863" algn="l" rtl="0" fontAlgn="base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SzPct val="110000"/>
              <a:buFont typeface="Wingdings" pitchFamily="2" charset="2"/>
              <a:buChar char="w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2296" lvl="1" indent="0">
              <a:spcBef>
                <a:spcPts val="300"/>
              </a:spcBef>
              <a:buClr>
                <a:srgbClr val="425876"/>
              </a:buClr>
              <a:buSzPct val="68000"/>
              <a:buNone/>
            </a:pPr>
            <a:r>
              <a:rPr 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Branded Marketing</a:t>
            </a:r>
          </a:p>
          <a:p>
            <a:pPr marL="296609" lvl="1" indent="-214313">
              <a:spcBef>
                <a:spcPts val="300"/>
              </a:spcBef>
              <a:buClr>
                <a:srgbClr val="425876"/>
              </a:buClr>
              <a:buSzPct val="68000"/>
            </a:pPr>
            <a:r>
              <a:rPr lang="en-US" sz="1050" dirty="0">
                <a:latin typeface="HelveticaNeueLT Std Med Cn"/>
                <a:ea typeface="Verdana" panose="020B0604030504040204" pitchFamily="34" charset="0"/>
                <a:cs typeface="Verdana" panose="020B0604030504040204" pitchFamily="34" charset="0"/>
              </a:rPr>
              <a:t>Axos has a robust marketing catalog that you can utilize when capturing business from your agents, CPAs/financial advisors or other referral </a:t>
            </a:r>
            <a:r>
              <a:rPr lang="en-US" sz="1050" dirty="0" smtClean="0">
                <a:latin typeface="HelveticaNeueLT Std Med Cn"/>
                <a:ea typeface="Verdana" panose="020B0604030504040204" pitchFamily="34" charset="0"/>
                <a:cs typeface="Verdana" panose="020B0604030504040204" pitchFamily="34" charset="0"/>
              </a:rPr>
              <a:t>sources. Email </a:t>
            </a:r>
            <a:r>
              <a:rPr lang="en-US" sz="1050" dirty="0" smtClean="0">
                <a:latin typeface="HelveticaNeueLT Std Med Cn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wcarmack@axosbank.com</a:t>
            </a:r>
            <a:r>
              <a:rPr lang="en-US" sz="1050" dirty="0">
                <a:latin typeface="HelveticaNeueLT Std Med Cn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smtClean="0">
                <a:latin typeface="HelveticaNeueLT Std Med Cn"/>
                <a:ea typeface="Verdana" panose="020B0604030504040204" pitchFamily="34" charset="0"/>
                <a:cs typeface="Verdana" panose="020B0604030504040204" pitchFamily="34" charset="0"/>
              </a:rPr>
              <a:t>for your </a:t>
            </a:r>
            <a:r>
              <a:rPr lang="en-US" sz="1050" smtClean="0">
                <a:latin typeface="HelveticaNeueLT Std Med Cn"/>
                <a:ea typeface="Verdana" panose="020B0604030504040204" pitchFamily="34" charset="0"/>
                <a:cs typeface="Verdana" panose="020B0604030504040204" pitchFamily="34" charset="0"/>
              </a:rPr>
              <a:t>customized flyer.</a:t>
            </a:r>
            <a:endParaRPr lang="en-US" sz="1050" dirty="0">
              <a:latin typeface="HelveticaNeueLT Std Med Cn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lvl="1" indent="0">
              <a:spcBef>
                <a:spcPts val="300"/>
              </a:spcBef>
              <a:buClr>
                <a:srgbClr val="425876"/>
              </a:buClr>
              <a:buSzPct val="68000"/>
              <a:buNone/>
            </a:pPr>
            <a:endParaRPr lang="en-US" sz="1050" dirty="0">
              <a:latin typeface="HelveticaNeueLT Std Med Cn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8588" lvl="2" indent="0">
              <a:buNone/>
            </a:pPr>
            <a:endParaRPr lang="en-US" sz="9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450" y="525066"/>
            <a:ext cx="46648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194C"/>
                </a:solidFill>
                <a:latin typeface="HelveticaNeueLT Std Med Cn"/>
              </a:rPr>
              <a:t>How can </a:t>
            </a:r>
            <a:r>
              <a:rPr lang="en-US" sz="1500" b="1" dirty="0" err="1">
                <a:solidFill>
                  <a:srgbClr val="00194C"/>
                </a:solidFill>
                <a:latin typeface="HelveticaNeueLT Std Med Cn"/>
              </a:rPr>
              <a:t>Axos</a:t>
            </a:r>
            <a:r>
              <a:rPr lang="en-US" sz="1500" b="1" dirty="0">
                <a:solidFill>
                  <a:srgbClr val="00194C"/>
                </a:solidFill>
                <a:latin typeface="HelveticaNeueLT Std Med Cn"/>
              </a:rPr>
              <a:t> help me succeed?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71450" y="89298"/>
            <a:ext cx="46648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HelveticaNeueLT Std Med Cn"/>
              </a:rPr>
              <a:t>TPO Wholesale and Correspondent: Seller Success Package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09" y="-6309"/>
            <a:ext cx="957842" cy="316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" y="1633822"/>
            <a:ext cx="2238545" cy="2901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1580" y="1633822"/>
            <a:ext cx="2226040" cy="2901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006" y="1633822"/>
            <a:ext cx="2244436" cy="29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0716"/>
            <a:ext cx="6858000" cy="435769"/>
          </a:xfrm>
          <a:prstGeom prst="rect">
            <a:avLst/>
          </a:prstGeom>
          <a:solidFill>
            <a:srgbClr val="00194C"/>
          </a:solidFill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4290" rIns="34290" anchor="ctr"/>
          <a:lstStyle/>
          <a:p>
            <a:pPr algn="ctr" eaLnBrk="0" hangingPunct="0">
              <a:defRPr/>
            </a:pPr>
            <a:endParaRPr lang="en-US" sz="1350" b="1"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AB3D4-7EC1-42B5-A256-CC698AB37828}" type="slidenum">
              <a:rPr lang="en-US" sz="825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2</a:t>
            </a:fld>
            <a:endParaRPr lang="en-US" sz="82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171450" y="89298"/>
            <a:ext cx="400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HelveticaNeueLT Std Med Cn" pitchFamily="34" charset="0"/>
              </a:rPr>
              <a:t>Income Property Lending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42901" y="950119"/>
            <a:ext cx="2843213" cy="3557519"/>
          </a:xfrm>
        </p:spPr>
        <p:txBody>
          <a:bodyPr>
            <a:normAutofit lnSpcReduction="10000"/>
          </a:bodyPr>
          <a:lstStyle/>
          <a:p>
            <a:pPr marL="0" indent="0">
              <a:defRPr/>
            </a:pPr>
            <a:r>
              <a:rPr lang="en-US" sz="1350" b="1" dirty="0">
                <a:latin typeface="HelveticaNeueLT Std Med Cn"/>
              </a:rPr>
              <a:t>Retail Centers</a:t>
            </a:r>
            <a:endParaRPr lang="en-US" sz="900" dirty="0">
              <a:latin typeface="HelveticaNeueLT Std Med Cn"/>
            </a:endParaRPr>
          </a:p>
          <a:p>
            <a:pPr marL="0" indent="0"/>
            <a:endParaRPr lang="en-US" sz="675" b="1" dirty="0">
              <a:latin typeface="HelveticaNeueLT Std Med Cn"/>
            </a:endParaRPr>
          </a:p>
          <a:p>
            <a:pPr marL="0" indent="0">
              <a:defRPr/>
            </a:pPr>
            <a:r>
              <a:rPr lang="en-US" sz="1350" b="1" dirty="0">
                <a:latin typeface="HelveticaNeueLT Std Med Cn"/>
              </a:rPr>
              <a:t>Office Buildings</a:t>
            </a:r>
          </a:p>
          <a:p>
            <a:pPr marL="0" indent="0">
              <a:defRPr/>
            </a:pPr>
            <a:endParaRPr lang="en-US" sz="1125" b="1" dirty="0">
              <a:latin typeface="HelveticaNeueLT Std Med Cn"/>
            </a:endParaRPr>
          </a:p>
          <a:p>
            <a:pPr marL="0" indent="0">
              <a:defRPr/>
            </a:pPr>
            <a:r>
              <a:rPr lang="en-US" sz="1350" b="1" dirty="0">
                <a:latin typeface="HelveticaNeueLT Std Med Cn"/>
              </a:rPr>
              <a:t>Industrial </a:t>
            </a:r>
            <a:endParaRPr lang="en-US" sz="900" dirty="0">
              <a:latin typeface="HelveticaNeueLT Std Med Cn"/>
            </a:endParaRPr>
          </a:p>
          <a:p>
            <a:pPr marL="0" indent="0"/>
            <a:endParaRPr lang="en-US" sz="900" dirty="0">
              <a:latin typeface="HelveticaNeueLT Std Med Cn"/>
            </a:endParaRPr>
          </a:p>
          <a:p>
            <a:pPr marL="0" indent="0">
              <a:defRPr/>
            </a:pPr>
            <a:r>
              <a:rPr lang="en-US" sz="1350" b="1" dirty="0">
                <a:latin typeface="HelveticaNeueLT Std Med Cn"/>
              </a:rPr>
              <a:t>Self Storage</a:t>
            </a:r>
            <a:endParaRPr lang="en-US" sz="900" dirty="0">
              <a:latin typeface="HelveticaNeueLT Std Med Cn"/>
            </a:endParaRPr>
          </a:p>
          <a:p>
            <a:pPr marL="0" indent="0"/>
            <a:endParaRPr lang="en-US" sz="900" dirty="0">
              <a:latin typeface="HelveticaNeueLT Std Med Cn"/>
            </a:endParaRPr>
          </a:p>
          <a:p>
            <a:pPr marL="0" indent="0">
              <a:defRPr/>
            </a:pPr>
            <a:r>
              <a:rPr lang="en-US" sz="1350" b="1" dirty="0">
                <a:latin typeface="HelveticaNeueLT Std Med Cn"/>
              </a:rPr>
              <a:t>Mixed 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75" dirty="0">
                <a:latin typeface="HelveticaNeueLT Std Med Cn"/>
              </a:rPr>
              <a:t>Up to 45% of the gross rents and total square footage coming from the commercial component allowed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975" dirty="0">
              <a:latin typeface="HelveticaNeueLT Std Med Cn"/>
            </a:endParaRPr>
          </a:p>
          <a:p>
            <a:pPr marL="0" indent="0">
              <a:defRPr/>
            </a:pPr>
            <a:r>
              <a:rPr lang="en-US" sz="1275" b="1" dirty="0">
                <a:latin typeface="HelveticaNeueLT Std Med Cn"/>
              </a:rPr>
              <a:t>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75" dirty="0">
                <a:latin typeface="HelveticaNeueLT Std Med Cn"/>
              </a:rPr>
              <a:t>Minimum loan amount $750k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75" dirty="0">
                <a:latin typeface="HelveticaNeueLT Std Med Cn"/>
              </a:rPr>
              <a:t>Multi-unit properties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75" dirty="0">
                <a:latin typeface="HelveticaNeueLT Std Med Cn"/>
              </a:rPr>
              <a:t>Investor owned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75" dirty="0">
                <a:latin typeface="HelveticaNeueLT Std Med Cn"/>
              </a:rPr>
              <a:t>LTV to 70%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75" dirty="0">
                <a:latin typeface="HelveticaNeueLT Std Med Cn"/>
              </a:rPr>
              <a:t>Major MSAs</a:t>
            </a:r>
          </a:p>
          <a:p>
            <a:pPr marL="0" indent="0">
              <a:defRPr/>
            </a:pPr>
            <a:endParaRPr lang="en-US" sz="1500" b="1" dirty="0"/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u="sng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900"/>
              </a:spcAft>
              <a:defRPr/>
            </a:pPr>
            <a:endParaRPr lang="en-US" sz="1050" dirty="0">
              <a:latin typeface="HelveticaNeueLT Std Med Cn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543462"/>
            <a:ext cx="46648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194C"/>
                </a:solidFill>
                <a:latin typeface="HelveticaNeueLT Std Med Cn"/>
              </a:rPr>
              <a:t>Commercial/Industrial Property Types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94" y="843544"/>
            <a:ext cx="2508906" cy="961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ts2.mm.bing.net/th?id=H.461968931789320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83" y="2275329"/>
            <a:ext cx="2577017" cy="1676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59" y="57955"/>
            <a:ext cx="957842" cy="3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0716"/>
            <a:ext cx="6858000" cy="435769"/>
          </a:xfrm>
          <a:prstGeom prst="rect">
            <a:avLst/>
          </a:prstGeom>
          <a:solidFill>
            <a:srgbClr val="00194C"/>
          </a:solidFill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4290" rIns="34290" anchor="ctr"/>
          <a:lstStyle/>
          <a:p>
            <a:pPr algn="ctr" eaLnBrk="0" hangingPunct="0">
              <a:defRPr/>
            </a:pPr>
            <a:endParaRPr lang="en-US" sz="1350" b="1"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AB3D4-7EC1-42B5-A256-CC698AB37828}" type="slidenum">
              <a:rPr lang="en-US" sz="825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3</a:t>
            </a:fld>
            <a:endParaRPr lang="en-US" sz="82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171450" y="89298"/>
            <a:ext cx="400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HelveticaNeueLT Std Med Cn" pitchFamily="34" charset="0"/>
              </a:rPr>
              <a:t>Income Property Lending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42901" y="950119"/>
            <a:ext cx="5593556" cy="3663554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US" sz="1350" b="1" dirty="0">
                <a:latin typeface="HelveticaNeueLT Std Med Cn"/>
              </a:rPr>
              <a:t>Determine Eligibility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050" dirty="0">
                <a:latin typeface="HelveticaNeueLT Std Med Cn"/>
              </a:rPr>
              <a:t>Location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050" dirty="0">
                <a:latin typeface="HelveticaNeueLT Std Med Cn"/>
              </a:rPr>
              <a:t>Tier 1, 2, or 3</a:t>
            </a:r>
          </a:p>
          <a:p>
            <a:pPr marL="0" indent="0">
              <a:defRPr/>
            </a:pPr>
            <a:endParaRPr lang="en-US" sz="1350" b="1" dirty="0">
              <a:latin typeface="HelveticaNeueLT Std Med Cn"/>
            </a:endParaRPr>
          </a:p>
          <a:p>
            <a:pPr marL="0" indent="0">
              <a:defRPr/>
            </a:pPr>
            <a:r>
              <a:rPr lang="en-US" sz="1350" b="1" dirty="0">
                <a:latin typeface="HelveticaNeueLT Std Med Cn"/>
              </a:rPr>
              <a:t>Loan to Value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050" dirty="0">
                <a:latin typeface="HelveticaNeueLT Std Med Cn"/>
              </a:rPr>
              <a:t>Function of the Gross operating income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050" dirty="0">
                <a:latin typeface="HelveticaNeueLT Std Med Cn"/>
              </a:rPr>
              <a:t>Gross Rent Multiplier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sz="1425" dirty="0">
              <a:latin typeface="HelveticaNeueLT Std Med Cn"/>
            </a:endParaRPr>
          </a:p>
          <a:p>
            <a:pPr marL="0" indent="0">
              <a:defRPr/>
            </a:pPr>
            <a:r>
              <a:rPr lang="en-US" sz="1350" b="1" dirty="0">
                <a:latin typeface="HelveticaNeueLT Std Med Cn"/>
              </a:rPr>
              <a:t>Debt coverage ratio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latin typeface="HelveticaNeueLT Std Med Cn"/>
              </a:rPr>
              <a:t>Maximum loan amount based upon Net Operating Income</a:t>
            </a:r>
          </a:p>
          <a:p>
            <a:pPr marL="0" indent="0">
              <a:defRPr/>
            </a:pPr>
            <a:endParaRPr lang="en-US" sz="1500" b="1" dirty="0">
              <a:latin typeface="HelveticaNeueLT Std Med Cn"/>
            </a:endParaRPr>
          </a:p>
          <a:p>
            <a:pPr marL="0" indent="0">
              <a:defRPr/>
            </a:pPr>
            <a:endParaRPr lang="en-US" sz="1500" b="1" dirty="0"/>
          </a:p>
          <a:p>
            <a:pPr marL="0" indent="0">
              <a:defRPr/>
            </a:pPr>
            <a:endParaRPr lang="en-US" sz="15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1500" u="sng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900"/>
              </a:spcAft>
              <a:defRPr/>
            </a:pPr>
            <a:endParaRPr lang="en-US" sz="1050" dirty="0">
              <a:latin typeface="HelveticaNeueLT Std Med Cn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543462"/>
            <a:ext cx="46648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194C"/>
                </a:solidFill>
                <a:latin typeface="HelveticaNeueLT Std Med Cn"/>
              </a:rPr>
              <a:t>Multifamily Loan Sizing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59" y="57955"/>
            <a:ext cx="957842" cy="3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0716"/>
            <a:ext cx="6858000" cy="435769"/>
          </a:xfrm>
          <a:prstGeom prst="rect">
            <a:avLst/>
          </a:prstGeom>
          <a:solidFill>
            <a:srgbClr val="00194C"/>
          </a:solidFill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4290" rIns="34290" anchor="ctr"/>
          <a:lstStyle/>
          <a:p>
            <a:pPr algn="ctr" eaLnBrk="0" hangingPunct="0">
              <a:defRPr/>
            </a:pPr>
            <a:endParaRPr lang="en-US" sz="1350" b="1"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AB3D4-7EC1-42B5-A256-CC698AB37828}" type="slidenum">
              <a:rPr lang="en-US" sz="825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4</a:t>
            </a:fld>
            <a:endParaRPr lang="en-US" sz="82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171450" y="89298"/>
            <a:ext cx="400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HelveticaNeueLT Std Med Cn" pitchFamily="34" charset="0"/>
              </a:rPr>
              <a:t>Income Property Lending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42901" y="871537"/>
            <a:ext cx="5593556" cy="4107656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US" sz="1425" b="1" dirty="0">
                <a:latin typeface="HelveticaNeueLT Std Med Cn"/>
              </a:rPr>
              <a:t>Tier 1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125" dirty="0">
                <a:latin typeface="HelveticaNeueLT Std Med Cn"/>
              </a:rPr>
              <a:t>Designed for high quality, stabilized and seasoned properties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125" dirty="0">
                <a:latin typeface="HelveticaNeueLT Std Med Cn"/>
              </a:rPr>
              <a:t>Located in major metropolitan areas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125" dirty="0">
                <a:latin typeface="HelveticaNeueLT Std Med Cn"/>
              </a:rPr>
              <a:t>Newer construction &lt;20 years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125" dirty="0">
                <a:latin typeface="HelveticaNeueLT Std Med Cn"/>
              </a:rPr>
              <a:t>Well Maintained property with no deferred maintenance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125" dirty="0">
                <a:latin typeface="HelveticaNeueLT Std Med Cn"/>
              </a:rPr>
              <a:t>Rent &gt; $1.75/</a:t>
            </a:r>
            <a:r>
              <a:rPr lang="en-US" sz="1125" dirty="0" err="1">
                <a:latin typeface="HelveticaNeueLT Std Med Cn"/>
              </a:rPr>
              <a:t>sq</a:t>
            </a:r>
            <a:r>
              <a:rPr lang="en-US" sz="1125" dirty="0">
                <a:latin typeface="HelveticaNeueLT Std Med Cn"/>
              </a:rPr>
              <a:t> ft. Value per unit &gt; $200,000</a:t>
            </a:r>
          </a:p>
          <a:p>
            <a:pPr marL="0" indent="0">
              <a:defRPr/>
            </a:pPr>
            <a:endParaRPr lang="en-US" sz="1350" b="1" dirty="0">
              <a:latin typeface="HelveticaNeueLT Std Med Cn"/>
            </a:endParaRPr>
          </a:p>
          <a:p>
            <a:pPr marL="0" indent="0">
              <a:defRPr/>
            </a:pPr>
            <a:r>
              <a:rPr lang="en-US" sz="1425" b="1" dirty="0">
                <a:latin typeface="HelveticaNeueLT Std Med Cn"/>
              </a:rPr>
              <a:t>Tier 2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125" dirty="0">
                <a:latin typeface="HelveticaNeueLT Std Med Cn"/>
              </a:rPr>
              <a:t>Average quality and appeal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125" dirty="0">
                <a:latin typeface="HelveticaNeueLT Std Med Cn"/>
              </a:rPr>
              <a:t>Located in major metropolitan areas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125" dirty="0">
                <a:latin typeface="HelveticaNeueLT Std Med Cn"/>
              </a:rPr>
              <a:t>Average location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125" dirty="0">
                <a:latin typeface="HelveticaNeueLT Std Med Cn"/>
              </a:rPr>
              <a:t>Older projects with minor deferred maintenance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125" dirty="0">
                <a:latin typeface="HelveticaNeueLT Std Med Cn"/>
              </a:rPr>
              <a:t>Rent &gt; $1.25/</a:t>
            </a:r>
            <a:r>
              <a:rPr lang="en-US" sz="1125" dirty="0" err="1">
                <a:latin typeface="HelveticaNeueLT Std Med Cn"/>
              </a:rPr>
              <a:t>sq</a:t>
            </a:r>
            <a:r>
              <a:rPr lang="en-US" sz="1125" dirty="0">
                <a:latin typeface="HelveticaNeueLT Std Med Cn"/>
              </a:rPr>
              <a:t> ft. Value per unit &gt; $150,000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sz="1350" dirty="0">
              <a:latin typeface="HelveticaNeueLT Std Med Cn"/>
            </a:endParaRPr>
          </a:p>
          <a:p>
            <a:pPr marL="0" indent="0">
              <a:defRPr/>
            </a:pPr>
            <a:r>
              <a:rPr lang="en-US" sz="1425" b="1" dirty="0">
                <a:latin typeface="HelveticaNeueLT Std Med Cn"/>
              </a:rPr>
              <a:t>Tier 3</a:t>
            </a:r>
          </a:p>
          <a:p>
            <a:pPr marL="128588" indent="-128588">
              <a:buFont typeface="Wingdings" panose="05000000000000000000" pitchFamily="2" charset="2"/>
              <a:buChar char="§"/>
              <a:defRPr/>
            </a:pPr>
            <a:r>
              <a:rPr lang="en-US" sz="1125" dirty="0">
                <a:latin typeface="HelveticaNeueLT Std Med Cn"/>
              </a:rPr>
              <a:t>   Lower quality property within a major urban market</a:t>
            </a:r>
          </a:p>
          <a:p>
            <a:pPr marL="128588" indent="-128588">
              <a:buFont typeface="Wingdings" panose="05000000000000000000" pitchFamily="2" charset="2"/>
              <a:buChar char="§"/>
              <a:defRPr/>
            </a:pPr>
            <a:r>
              <a:rPr lang="en-US" sz="1125" dirty="0">
                <a:latin typeface="HelveticaNeueLT Std Med Cn"/>
              </a:rPr>
              <a:t>   Small to medium sized markets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1125" dirty="0">
                <a:latin typeface="HelveticaNeueLT Std Med Cn"/>
              </a:rPr>
              <a:t>Rent &lt; $1.25/</a:t>
            </a:r>
            <a:r>
              <a:rPr lang="en-US" sz="1125" dirty="0" err="1">
                <a:latin typeface="HelveticaNeueLT Std Med Cn"/>
              </a:rPr>
              <a:t>sq</a:t>
            </a:r>
            <a:r>
              <a:rPr lang="en-US" sz="1125" dirty="0">
                <a:latin typeface="HelveticaNeueLT Std Med Cn"/>
              </a:rPr>
              <a:t> ft. Value per unit &lt; $150,000</a:t>
            </a:r>
          </a:p>
          <a:p>
            <a:pPr marL="128588" indent="-128588">
              <a:buFont typeface="Wingdings" panose="05000000000000000000" pitchFamily="2" charset="2"/>
              <a:buChar char="§"/>
              <a:defRPr/>
            </a:pPr>
            <a:endParaRPr lang="en-US" sz="900" dirty="0">
              <a:latin typeface="HelveticaNeueLT Std Med Cn"/>
            </a:endParaRPr>
          </a:p>
          <a:p>
            <a:pPr marL="0" indent="0">
              <a:defRPr/>
            </a:pPr>
            <a:endParaRPr lang="en-US" sz="1500" b="1" dirty="0">
              <a:latin typeface="HelveticaNeueLT Std Med Cn"/>
            </a:endParaRPr>
          </a:p>
          <a:p>
            <a:pPr marL="0" indent="0">
              <a:defRPr/>
            </a:pPr>
            <a:endParaRPr lang="en-US" sz="1500" b="1" dirty="0"/>
          </a:p>
          <a:p>
            <a:pPr marL="0" indent="0">
              <a:defRPr/>
            </a:pPr>
            <a:endParaRPr lang="en-US" sz="15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1500" u="sng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900"/>
              </a:spcAft>
              <a:defRPr/>
            </a:pPr>
            <a:endParaRPr lang="en-US" sz="1050" dirty="0">
              <a:latin typeface="HelveticaNeueLT Std Med Cn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543462"/>
            <a:ext cx="46648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194C"/>
                </a:solidFill>
                <a:latin typeface="HelveticaNeueLT Std Med Cn"/>
              </a:rPr>
              <a:t>Project/Pricing Tiers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59" y="57955"/>
            <a:ext cx="957842" cy="3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0716"/>
            <a:ext cx="6858000" cy="435769"/>
          </a:xfrm>
          <a:prstGeom prst="rect">
            <a:avLst/>
          </a:prstGeom>
          <a:solidFill>
            <a:srgbClr val="00194C"/>
          </a:solidFill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4290" rIns="34290" anchor="ctr"/>
          <a:lstStyle/>
          <a:p>
            <a:pPr algn="ctr" eaLnBrk="0" hangingPunct="0">
              <a:defRPr/>
            </a:pPr>
            <a:endParaRPr lang="en-US" sz="1350" b="1"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AB3D4-7EC1-42B5-A256-CC698AB37828}" type="slidenum">
              <a:rPr lang="en-US" sz="825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5</a:t>
            </a:fld>
            <a:endParaRPr lang="en-US" sz="82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171450" y="89298"/>
            <a:ext cx="400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HelveticaNeueLT Std Med Cn" pitchFamily="34" charset="0"/>
              </a:rPr>
              <a:t>Income Property Lending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42901" y="871537"/>
            <a:ext cx="5593556" cy="41076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latin typeface="HelveticaNeueLT Std Med Cn"/>
              </a:rPr>
              <a:t>Debt Coverage Ratio- Generally </a:t>
            </a:r>
            <a:r>
              <a:rPr lang="en-US" sz="1050" b="1" dirty="0">
                <a:latin typeface="HelveticaNeueLT Std Med Cn"/>
              </a:rPr>
              <a:t>1.25 NOI to $1.00 </a:t>
            </a:r>
            <a:r>
              <a:rPr lang="en-US" sz="1050" dirty="0">
                <a:latin typeface="HelveticaNeueLT Std Med Cn"/>
              </a:rPr>
              <a:t>debt</a:t>
            </a:r>
            <a:endParaRPr lang="en-US" sz="1050" b="1" u="sng" dirty="0">
              <a:latin typeface="HelveticaNeueLT Std Med Cn"/>
            </a:endParaRPr>
          </a:p>
          <a:p>
            <a:pPr>
              <a:lnSpc>
                <a:spcPct val="150000"/>
              </a:lnSpc>
            </a:pPr>
            <a:r>
              <a:rPr lang="en-US" sz="900" b="1" u="sng" dirty="0">
                <a:latin typeface="HelveticaNeueLT Std Med Cn"/>
              </a:rPr>
              <a:t>Example</a:t>
            </a:r>
          </a:p>
          <a:p>
            <a:pPr>
              <a:lnSpc>
                <a:spcPct val="150000"/>
              </a:lnSpc>
            </a:pPr>
            <a:r>
              <a:rPr lang="en-US" sz="900" b="1" dirty="0">
                <a:latin typeface="HelveticaNeueLT Std Med Cn"/>
              </a:rPr>
              <a:t>Gross Income (Scheduled Rents)</a:t>
            </a:r>
            <a:r>
              <a:rPr lang="en-US" sz="900" dirty="0">
                <a:latin typeface="HelveticaNeueLT Std Med Cn"/>
              </a:rPr>
              <a:t>        </a:t>
            </a:r>
            <a:r>
              <a:rPr lang="en-US" sz="1500" b="1" dirty="0">
                <a:latin typeface="HelveticaNeueLT Std Med Cn"/>
              </a:rPr>
              <a:t>$100,000</a:t>
            </a:r>
          </a:p>
          <a:p>
            <a:endParaRPr lang="en-US" sz="900" b="1" dirty="0">
              <a:latin typeface="HelveticaNeueLT Std Med Cn"/>
            </a:endParaRPr>
          </a:p>
          <a:p>
            <a:r>
              <a:rPr lang="en-US" sz="1050" b="1" u="sng" dirty="0">
                <a:latin typeface="HelveticaNeueLT Std Med Cn"/>
              </a:rPr>
              <a:t>Expenses</a:t>
            </a:r>
            <a:r>
              <a:rPr lang="en-US" sz="1050" dirty="0">
                <a:latin typeface="HelveticaNeueLT Std Med Cn"/>
              </a:rPr>
              <a:t>  </a:t>
            </a:r>
            <a:r>
              <a:rPr lang="en-US" sz="900" dirty="0">
                <a:latin typeface="HelveticaNeueLT Std Med Cn"/>
              </a:rPr>
              <a:t>(</a:t>
            </a:r>
            <a:r>
              <a:rPr lang="en-US" sz="675" b="1" dirty="0">
                <a:latin typeface="HelveticaNeueLT Std Med Cn"/>
              </a:rPr>
              <a:t>subtract)    </a:t>
            </a:r>
            <a:r>
              <a:rPr lang="en-US" sz="900" b="1" dirty="0">
                <a:latin typeface="HelveticaNeueLT Std Med Cn"/>
              </a:rPr>
              <a:t>                                                                                                                                        </a:t>
            </a:r>
            <a:endParaRPr lang="en-US" sz="1050" b="1" dirty="0">
              <a:latin typeface="HelveticaNeueLT Std Med Cn"/>
            </a:endParaRPr>
          </a:p>
          <a:p>
            <a:r>
              <a:rPr lang="en-US" sz="1050" dirty="0">
                <a:latin typeface="HelveticaNeueLT Std Med Cn"/>
              </a:rPr>
              <a:t>Insurance                                         $5,000	</a:t>
            </a:r>
          </a:p>
          <a:p>
            <a:r>
              <a:rPr lang="en-US" sz="1050" dirty="0">
                <a:latin typeface="HelveticaNeueLT Std Med Cn"/>
              </a:rPr>
              <a:t>Taxes     		          	 $10,000</a:t>
            </a:r>
          </a:p>
          <a:p>
            <a:r>
              <a:rPr lang="en-US" sz="1050" dirty="0">
                <a:latin typeface="HelveticaNeueLT Std Med Cn"/>
              </a:rPr>
              <a:t>Maintenance                                    $5,000</a:t>
            </a:r>
          </a:p>
          <a:p>
            <a:r>
              <a:rPr lang="en-US" sz="1050" dirty="0">
                <a:latin typeface="HelveticaNeueLT Std Med Cn"/>
              </a:rPr>
              <a:t>Utilities                                             $15,000   	                                                                      </a:t>
            </a:r>
          </a:p>
          <a:p>
            <a:r>
              <a:rPr lang="en-US" sz="1050" dirty="0">
                <a:latin typeface="HelveticaNeueLT Std Med Cn"/>
              </a:rPr>
              <a:t>Management                                    $5,000 </a:t>
            </a:r>
            <a:r>
              <a:rPr lang="en-US" sz="900" dirty="0">
                <a:latin typeface="HelveticaNeueLT Std Med Cn"/>
              </a:rPr>
              <a:t>	</a:t>
            </a:r>
            <a:endParaRPr lang="en-US" sz="675" dirty="0">
              <a:latin typeface="HelveticaNeueLT Std Med Cn"/>
            </a:endParaRPr>
          </a:p>
          <a:p>
            <a:endParaRPr lang="en-US" sz="900" b="1" i="1" dirty="0">
              <a:latin typeface="HelveticaNeueLT Std Med Cn"/>
            </a:endParaRPr>
          </a:p>
          <a:p>
            <a:r>
              <a:rPr lang="en-US" sz="900" b="1" dirty="0">
                <a:latin typeface="HelveticaNeueLT Std Med Cn"/>
              </a:rPr>
              <a:t>NOI		                                            </a:t>
            </a:r>
            <a:r>
              <a:rPr lang="en-US" sz="1350" b="1" dirty="0">
                <a:latin typeface="HelveticaNeueLT Std Med Cn"/>
              </a:rPr>
              <a:t>$60,000  </a:t>
            </a:r>
            <a:r>
              <a:rPr lang="en-US" sz="750" dirty="0">
                <a:latin typeface="HelveticaNeueLT Std Med Cn"/>
              </a:rPr>
              <a:t>(divided by 1.25=max $ </a:t>
            </a:r>
            <a:r>
              <a:rPr lang="en-US" sz="750" dirty="0" err="1">
                <a:latin typeface="HelveticaNeueLT Std Med Cn"/>
              </a:rPr>
              <a:t>pmt</a:t>
            </a:r>
            <a:r>
              <a:rPr lang="en-US" sz="750" dirty="0">
                <a:latin typeface="HelveticaNeueLT Std Med Cn"/>
              </a:rPr>
              <a:t> amount)  </a:t>
            </a:r>
          </a:p>
          <a:p>
            <a:r>
              <a:rPr lang="en-US" sz="750" dirty="0">
                <a:latin typeface="HelveticaNeueLT Std Med Cn"/>
              </a:rPr>
              <a:t> </a:t>
            </a:r>
          </a:p>
          <a:p>
            <a:endParaRPr lang="en-US" sz="1050" dirty="0">
              <a:latin typeface="HelveticaNeueLT Std Med Cn"/>
            </a:endParaRPr>
          </a:p>
          <a:p>
            <a:r>
              <a:rPr lang="en-US" sz="1050" dirty="0">
                <a:latin typeface="HelveticaNeueLT Std Med Cn"/>
              </a:rPr>
              <a:t>$60,000 / 1.25 = $48,000 / 12= </a:t>
            </a:r>
            <a:r>
              <a:rPr lang="en-US" sz="1050" b="1" dirty="0">
                <a:latin typeface="HelveticaNeueLT Std Med Cn"/>
              </a:rPr>
              <a:t>$4,000</a:t>
            </a:r>
          </a:p>
          <a:p>
            <a:r>
              <a:rPr lang="en-US" sz="1050" dirty="0">
                <a:latin typeface="HelveticaNeueLT Std Med Cn"/>
              </a:rPr>
              <a:t>$4,000 @ 5% amortized over 360 months = </a:t>
            </a:r>
            <a:r>
              <a:rPr lang="en-US" sz="1050" b="1" dirty="0">
                <a:latin typeface="HelveticaNeueLT Std Med Cn"/>
              </a:rPr>
              <a:t>$745,000 </a:t>
            </a:r>
            <a:r>
              <a:rPr lang="en-US" sz="1050" dirty="0">
                <a:latin typeface="HelveticaNeueLT Std Med Cn"/>
              </a:rPr>
              <a:t>Max loan amount</a:t>
            </a:r>
          </a:p>
          <a:p>
            <a:pPr marL="128588" indent="-128588">
              <a:buFont typeface="Wingdings" panose="05000000000000000000" pitchFamily="2" charset="2"/>
              <a:buChar char="§"/>
              <a:defRPr/>
            </a:pPr>
            <a:endParaRPr lang="en-US" sz="900" dirty="0">
              <a:latin typeface="HelveticaNeueLT Std Med Cn"/>
            </a:endParaRPr>
          </a:p>
          <a:p>
            <a:pPr marL="0" indent="0">
              <a:defRPr/>
            </a:pPr>
            <a:endParaRPr lang="en-US" sz="1500" b="1" dirty="0">
              <a:latin typeface="HelveticaNeueLT Std Med Cn"/>
            </a:endParaRPr>
          </a:p>
          <a:p>
            <a:pPr marL="0" indent="0">
              <a:defRPr/>
            </a:pPr>
            <a:endParaRPr lang="en-US" sz="1500" b="1" dirty="0"/>
          </a:p>
          <a:p>
            <a:pPr marL="0" indent="0">
              <a:defRPr/>
            </a:pPr>
            <a:endParaRPr lang="en-US" sz="15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1500" u="sng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900"/>
              </a:spcAft>
              <a:defRPr/>
            </a:pPr>
            <a:endParaRPr lang="en-US" sz="1050" dirty="0">
              <a:latin typeface="HelveticaNeueLT Std Med Cn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543462"/>
            <a:ext cx="46648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194C"/>
                </a:solidFill>
                <a:latin typeface="HelveticaNeueLT Std Med Cn"/>
              </a:rPr>
              <a:t>Maximum Loan Amount:  Property Income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59" y="57955"/>
            <a:ext cx="957842" cy="3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0716"/>
            <a:ext cx="6858000" cy="435769"/>
          </a:xfrm>
          <a:prstGeom prst="rect">
            <a:avLst/>
          </a:prstGeom>
          <a:solidFill>
            <a:srgbClr val="00194C"/>
          </a:solidFill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4290" rIns="34290" anchor="ctr"/>
          <a:lstStyle/>
          <a:p>
            <a:pPr algn="ctr" eaLnBrk="0" hangingPunct="0">
              <a:defRPr/>
            </a:pPr>
            <a:endParaRPr lang="en-US" sz="1350" b="1"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AB3D4-7EC1-42B5-A256-CC698AB37828}" type="slidenum">
              <a:rPr lang="en-US" sz="825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6</a:t>
            </a:fld>
            <a:endParaRPr lang="en-US" sz="82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171450" y="89298"/>
            <a:ext cx="400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HelveticaNeueLT Std Med Cn" pitchFamily="34" charset="0"/>
              </a:rPr>
              <a:t>Income Property Lending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42901" y="871537"/>
            <a:ext cx="5593556" cy="4107656"/>
          </a:xfrm>
        </p:spPr>
        <p:txBody>
          <a:bodyPr>
            <a:normAutofit/>
          </a:bodyPr>
          <a:lstStyle/>
          <a:p>
            <a:pPr marL="128588" indent="-128588">
              <a:buFont typeface="Wingdings" panose="05000000000000000000" pitchFamily="2" charset="2"/>
              <a:buChar char="§"/>
              <a:defRPr/>
            </a:pPr>
            <a:endParaRPr lang="en-US" sz="900" dirty="0">
              <a:latin typeface="HelveticaNeueLT Std Med Cn"/>
            </a:endParaRPr>
          </a:p>
          <a:p>
            <a:pPr marL="0" indent="0">
              <a:defRPr/>
            </a:pPr>
            <a:endParaRPr lang="en-US" sz="1500" b="1" dirty="0">
              <a:latin typeface="HelveticaNeueLT Std Med Cn"/>
            </a:endParaRPr>
          </a:p>
          <a:p>
            <a:pPr marL="0" indent="0">
              <a:defRPr/>
            </a:pPr>
            <a:endParaRPr lang="en-US" sz="1500" b="1" dirty="0"/>
          </a:p>
          <a:p>
            <a:pPr marL="0" indent="0">
              <a:defRPr/>
            </a:pPr>
            <a:endParaRPr lang="en-US" sz="15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1500" u="sng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900"/>
              </a:spcAft>
              <a:defRPr/>
            </a:pPr>
            <a:endParaRPr lang="en-US" sz="1050" dirty="0">
              <a:latin typeface="HelveticaNeueLT Std Med Cn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543462"/>
            <a:ext cx="46648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194C"/>
                </a:solidFill>
                <a:latin typeface="HelveticaNeueLT Std Med Cn"/>
              </a:rPr>
              <a:t>Multifamily 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78687" y="1028700"/>
            <a:ext cx="4822013" cy="3429000"/>
          </a:xfrm>
          <a:prstGeom prst="rect">
            <a:avLst/>
          </a:prstGeom>
          <a:solidFill>
            <a:schemeClr val="bg2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751803" y="1006078"/>
            <a:ext cx="4963197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169863" indent="-168275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341313" indent="-169863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512763" indent="-169863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684213" indent="-169863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SzPct val="110000"/>
              <a:buFont typeface="Wingdings" pitchFamily="2" charset="2"/>
              <a:buChar char="w"/>
              <a:defRPr sz="1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1141413" indent="-169863" algn="l" rtl="0" fontAlgn="base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SzPct val="110000"/>
              <a:buFont typeface="Wingdings" pitchFamily="2" charset="2"/>
              <a:buChar char="w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1598613" indent="-169863" algn="l" rtl="0" fontAlgn="base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SzPct val="110000"/>
              <a:buFont typeface="Wingdings" pitchFamily="2" charset="2"/>
              <a:buChar char="w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055813" indent="-169863" algn="l" rtl="0" fontAlgn="base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SzPct val="110000"/>
              <a:buFont typeface="Wingdings" pitchFamily="2" charset="2"/>
              <a:buChar char="w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2513013" indent="-169863" algn="l" rtl="0" fontAlgn="base">
              <a:spcBef>
                <a:spcPct val="0"/>
              </a:spcBef>
              <a:spcAft>
                <a:spcPct val="25000"/>
              </a:spcAft>
              <a:buClr>
                <a:srgbClr val="7D92B5"/>
              </a:buClr>
              <a:buSzPct val="110000"/>
              <a:buFont typeface="Wingdings" pitchFamily="2" charset="2"/>
              <a:buChar char="w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/>
            <a:endParaRPr lang="en-US" sz="1050" b="1" kern="0" dirty="0">
              <a:latin typeface="HelveticaNeueLT Std Med Cn"/>
            </a:endParaRPr>
          </a:p>
          <a:p>
            <a:pPr marL="0" indent="0"/>
            <a:r>
              <a:rPr lang="en-US" sz="1050" b="1" kern="0" dirty="0">
                <a:latin typeface="HelveticaNeueLT Std Med Cn"/>
              </a:rPr>
              <a:t>Gross Rent </a:t>
            </a:r>
            <a:r>
              <a:rPr lang="en-US" sz="1050" b="1" kern="0" dirty="0" smtClean="0">
                <a:latin typeface="HelveticaNeueLT Std Med Cn"/>
              </a:rPr>
              <a:t>Multiplier     	</a:t>
            </a:r>
            <a:r>
              <a:rPr lang="en-US" sz="1050" b="1" kern="0" dirty="0">
                <a:latin typeface="HelveticaNeueLT Std Med Cn"/>
              </a:rPr>
              <a:t>	</a:t>
            </a:r>
            <a:r>
              <a:rPr lang="en-US" sz="1050" kern="0" dirty="0">
                <a:latin typeface="HelveticaNeueLT Std Med Cn"/>
              </a:rPr>
              <a:t>	value divided by Annual Gross Rents  </a:t>
            </a:r>
            <a:r>
              <a:rPr lang="en-US" sz="1200" kern="0" dirty="0"/>
              <a:t>	</a:t>
            </a:r>
            <a:endParaRPr lang="en-US" sz="1050" kern="0" dirty="0"/>
          </a:p>
          <a:p>
            <a:pPr marL="0" indent="0"/>
            <a:r>
              <a:rPr lang="en-US" sz="1200" kern="0" dirty="0"/>
              <a:t>		</a:t>
            </a:r>
          </a:p>
          <a:p>
            <a:pPr marL="0" indent="0"/>
            <a:r>
              <a:rPr lang="en-US" sz="2250" b="1" kern="0" dirty="0"/>
              <a:t>	</a:t>
            </a:r>
            <a:r>
              <a:rPr lang="en-US" sz="1650" b="1" kern="0" dirty="0"/>
              <a:t>	</a:t>
            </a:r>
            <a:r>
              <a:rPr lang="en-US" sz="1650" b="1" kern="0" dirty="0">
                <a:latin typeface="HelveticaNeueLT Std Med Cn"/>
              </a:rPr>
              <a:t>Lower End</a:t>
            </a:r>
          </a:p>
          <a:p>
            <a:pPr marL="0" indent="0"/>
            <a:r>
              <a:rPr lang="en-US" sz="1050" kern="0" dirty="0">
                <a:latin typeface="HelveticaNeueLT Std Med Cn"/>
              </a:rPr>
              <a:t>		</a:t>
            </a:r>
            <a:r>
              <a:rPr lang="en-US" sz="1425" kern="0" dirty="0">
                <a:latin typeface="HelveticaNeueLT Std Med Cn"/>
              </a:rPr>
              <a:t>Will likely be a GRM of 4,5, or 6</a:t>
            </a:r>
          </a:p>
          <a:p>
            <a:pPr marL="0" indent="0"/>
            <a:endParaRPr lang="en-US" sz="1050" kern="0" dirty="0">
              <a:latin typeface="HelveticaNeueLT Std Med Cn"/>
            </a:endParaRPr>
          </a:p>
          <a:p>
            <a:pPr marL="0" indent="0"/>
            <a:endParaRPr lang="en-US" sz="1050" kern="0" dirty="0">
              <a:latin typeface="HelveticaNeueLT Std Med Cn"/>
            </a:endParaRPr>
          </a:p>
          <a:p>
            <a:pPr marL="0" indent="0"/>
            <a:endParaRPr lang="en-US" sz="1050" kern="0" dirty="0">
              <a:latin typeface="HelveticaNeueLT Std Med Cn"/>
            </a:endParaRPr>
          </a:p>
          <a:p>
            <a:pPr marL="0" indent="0"/>
            <a:endParaRPr lang="en-US" sz="1050" kern="0" dirty="0">
              <a:latin typeface="HelveticaNeueLT Std Med Cn"/>
            </a:endParaRPr>
          </a:p>
          <a:p>
            <a:pPr marL="0" indent="0"/>
            <a:r>
              <a:rPr lang="en-US" sz="1050" kern="0" dirty="0">
                <a:latin typeface="HelveticaNeueLT Std Med Cn"/>
              </a:rPr>
              <a:t>		</a:t>
            </a:r>
            <a:r>
              <a:rPr lang="en-US" sz="1650" b="1" kern="0" dirty="0">
                <a:latin typeface="HelveticaNeueLT Std Med Cn"/>
              </a:rPr>
              <a:t>Medium</a:t>
            </a:r>
            <a:r>
              <a:rPr lang="en-US" sz="1050" kern="0" dirty="0">
                <a:latin typeface="HelveticaNeueLT Std Med Cn"/>
              </a:rPr>
              <a:t>	</a:t>
            </a:r>
          </a:p>
          <a:p>
            <a:pPr marL="0" indent="0"/>
            <a:r>
              <a:rPr lang="en-US" sz="1050" kern="0" dirty="0">
                <a:latin typeface="HelveticaNeueLT Std Med Cn"/>
              </a:rPr>
              <a:t>		</a:t>
            </a:r>
            <a:r>
              <a:rPr lang="en-US" sz="1425" kern="0" dirty="0">
                <a:latin typeface="HelveticaNeueLT Std Med Cn"/>
              </a:rPr>
              <a:t>7,8, perhaps 9</a:t>
            </a:r>
          </a:p>
          <a:p>
            <a:pPr marL="0" indent="0"/>
            <a:endParaRPr lang="en-US" sz="1050" kern="0" dirty="0">
              <a:latin typeface="HelveticaNeueLT Std Med Cn"/>
            </a:endParaRPr>
          </a:p>
          <a:p>
            <a:pPr marL="0" indent="0"/>
            <a:endParaRPr lang="en-US" sz="1050" kern="0" dirty="0">
              <a:latin typeface="HelveticaNeueLT Std Med Cn"/>
            </a:endParaRPr>
          </a:p>
          <a:p>
            <a:pPr marL="0" indent="0"/>
            <a:r>
              <a:rPr lang="en-US" sz="1050" kern="0" dirty="0">
                <a:latin typeface="HelveticaNeueLT Std Med Cn"/>
              </a:rPr>
              <a:t>		</a:t>
            </a:r>
          </a:p>
          <a:p>
            <a:pPr marL="0" indent="0"/>
            <a:endParaRPr lang="en-US" sz="1050" kern="0" dirty="0">
              <a:latin typeface="HelveticaNeueLT Std Med Cn"/>
            </a:endParaRPr>
          </a:p>
          <a:p>
            <a:pPr marL="0" indent="0"/>
            <a:r>
              <a:rPr lang="en-US" sz="1050" kern="0" dirty="0">
                <a:latin typeface="HelveticaNeueLT Std Med Cn"/>
              </a:rPr>
              <a:t>		</a:t>
            </a:r>
            <a:r>
              <a:rPr lang="en-US" sz="1650" b="1" kern="0" dirty="0">
                <a:latin typeface="HelveticaNeueLT Std Med Cn"/>
              </a:rPr>
              <a:t>Upper End Properties</a:t>
            </a:r>
          </a:p>
          <a:p>
            <a:pPr marL="0" indent="0"/>
            <a:r>
              <a:rPr lang="en-US" sz="1050" kern="0" dirty="0">
                <a:latin typeface="HelveticaNeueLT Std Med Cn"/>
              </a:rPr>
              <a:t>		</a:t>
            </a:r>
            <a:r>
              <a:rPr lang="en-US" sz="1425" kern="0" dirty="0">
                <a:latin typeface="HelveticaNeueLT Std Med Cn"/>
              </a:rPr>
              <a:t>10, 11, + Well Maintained </a:t>
            </a:r>
          </a:p>
          <a:p>
            <a:pPr marL="0" indent="0"/>
            <a:r>
              <a:rPr lang="en-US" sz="1050" kern="0" dirty="0"/>
              <a:t>		</a:t>
            </a:r>
          </a:p>
          <a:p>
            <a:pPr marL="0" indent="0"/>
            <a:endParaRPr lang="en-US" sz="1050" kern="0" dirty="0"/>
          </a:p>
          <a:p>
            <a:pPr marL="0" indent="0"/>
            <a:endParaRPr lang="en-US" sz="1050" kern="0" dirty="0"/>
          </a:p>
        </p:txBody>
      </p:sp>
      <p:sp>
        <p:nvSpPr>
          <p:cNvPr id="11" name="Right Arrow 10"/>
          <p:cNvSpPr/>
          <p:nvPr/>
        </p:nvSpPr>
        <p:spPr>
          <a:xfrm>
            <a:off x="2107406" y="1178719"/>
            <a:ext cx="628650" cy="10001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75" y="2433339"/>
            <a:ext cx="1203755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13" y="3374768"/>
            <a:ext cx="1203755" cy="94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14400" y="1371600"/>
            <a:ext cx="4457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445270"/>
            <a:ext cx="12037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59" y="57955"/>
            <a:ext cx="957842" cy="3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0716"/>
            <a:ext cx="6858000" cy="435769"/>
          </a:xfrm>
          <a:prstGeom prst="rect">
            <a:avLst/>
          </a:prstGeom>
          <a:solidFill>
            <a:srgbClr val="00194C"/>
          </a:solidFill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4290" rIns="34290" anchor="ctr"/>
          <a:lstStyle/>
          <a:p>
            <a:pPr algn="ctr" eaLnBrk="0" hangingPunct="0">
              <a:defRPr/>
            </a:pPr>
            <a:endParaRPr lang="en-US" sz="1350" b="1"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AB3D4-7EC1-42B5-A256-CC698AB37828}" type="slidenum">
              <a:rPr lang="en-US" sz="825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7</a:t>
            </a:fld>
            <a:endParaRPr lang="en-US" sz="82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171450" y="89298"/>
            <a:ext cx="400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HelveticaNeueLT Std Med Cn" pitchFamily="34" charset="0"/>
              </a:rPr>
              <a:t>Income Property Lending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42901" y="871537"/>
            <a:ext cx="5593556" cy="4107656"/>
          </a:xfrm>
        </p:spPr>
        <p:txBody>
          <a:bodyPr>
            <a:normAutofit/>
          </a:bodyPr>
          <a:lstStyle/>
          <a:p>
            <a:endParaRPr lang="en-US" sz="1500" b="1" dirty="0">
              <a:latin typeface="HelveticaNeueLT Std Med Cn"/>
            </a:endParaRPr>
          </a:p>
          <a:p>
            <a:pPr marL="0" indent="0">
              <a:defRPr/>
            </a:pPr>
            <a:endParaRPr lang="en-US" sz="1500" b="1" dirty="0">
              <a:latin typeface="HelveticaNeueLT Std Med Cn"/>
            </a:endParaRPr>
          </a:p>
          <a:p>
            <a:pPr marL="0" indent="0">
              <a:defRPr/>
            </a:pPr>
            <a:endParaRPr lang="en-US" sz="1500" b="1" dirty="0"/>
          </a:p>
          <a:p>
            <a:pPr marL="0" indent="0">
              <a:defRPr/>
            </a:pPr>
            <a:endParaRPr lang="en-US" sz="15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1500" u="sng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900"/>
              </a:spcAft>
              <a:defRPr/>
            </a:pPr>
            <a:endParaRPr lang="en-US" sz="1050" dirty="0">
              <a:latin typeface="HelveticaNeueLT Std Med Cn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543462"/>
            <a:ext cx="46648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194C"/>
                </a:solidFill>
                <a:latin typeface="HelveticaNeueLT Std Med Cn"/>
              </a:rPr>
              <a:t>Loan Sizing Tool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38794" y="1793081"/>
            <a:ext cx="4572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838794" y="1793081"/>
            <a:ext cx="45720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838794" y="1793081"/>
            <a:ext cx="4572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95994" y="1793081"/>
            <a:ext cx="228600" cy="25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Arrow 14"/>
          <p:cNvSpPr/>
          <p:nvPr/>
        </p:nvSpPr>
        <p:spPr>
          <a:xfrm>
            <a:off x="6072187" y="2384440"/>
            <a:ext cx="448020" cy="26589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9" y="1150144"/>
            <a:ext cx="5400675" cy="3000375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</p:pic>
      <p:cxnSp>
        <p:nvCxnSpPr>
          <p:cNvPr id="17" name="Straight Arrow Connector 16"/>
          <p:cNvCxnSpPr/>
          <p:nvPr/>
        </p:nvCxnSpPr>
        <p:spPr>
          <a:xfrm flipH="1">
            <a:off x="2895944" y="1964531"/>
            <a:ext cx="3429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895944" y="1964531"/>
            <a:ext cx="342900" cy="400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95944" y="1964531"/>
            <a:ext cx="342900" cy="971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38844" y="1964531"/>
            <a:ext cx="3429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59" y="57955"/>
            <a:ext cx="957842" cy="3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0716"/>
            <a:ext cx="6858000" cy="435769"/>
          </a:xfrm>
          <a:prstGeom prst="rect">
            <a:avLst/>
          </a:prstGeom>
          <a:solidFill>
            <a:srgbClr val="00194C"/>
          </a:solidFill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4290" rIns="34290" anchor="ctr"/>
          <a:lstStyle/>
          <a:p>
            <a:pPr algn="ctr" eaLnBrk="0" hangingPunct="0">
              <a:defRPr/>
            </a:pPr>
            <a:endParaRPr lang="en-US" sz="1350" b="1"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AB3D4-7EC1-42B5-A256-CC698AB37828}" type="slidenum">
              <a:rPr lang="en-US" sz="825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8</a:t>
            </a:fld>
            <a:endParaRPr lang="en-US" sz="82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171450" y="89298"/>
            <a:ext cx="400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HelveticaNeueLT Std Med Cn" pitchFamily="34" charset="0"/>
              </a:rPr>
              <a:t>Income Property Lending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42901" y="843544"/>
            <a:ext cx="5593556" cy="4107656"/>
          </a:xfrm>
        </p:spPr>
        <p:txBody>
          <a:bodyPr>
            <a:normAutofit/>
          </a:bodyPr>
          <a:lstStyle/>
          <a:p>
            <a:endParaRPr lang="en-US" sz="1500" b="1" dirty="0">
              <a:latin typeface="HelveticaNeueLT Std Med Cn"/>
            </a:endParaRPr>
          </a:p>
          <a:p>
            <a:pPr marL="0" indent="0">
              <a:defRPr/>
            </a:pPr>
            <a:endParaRPr lang="en-US" sz="1500" b="1" dirty="0">
              <a:latin typeface="HelveticaNeueLT Std Med Cn"/>
            </a:endParaRPr>
          </a:p>
          <a:p>
            <a:pPr marL="0" indent="0">
              <a:defRPr/>
            </a:pPr>
            <a:endParaRPr lang="en-US" sz="1500" b="1" dirty="0"/>
          </a:p>
          <a:p>
            <a:pPr marL="0" indent="0">
              <a:defRPr/>
            </a:pPr>
            <a:endParaRPr lang="en-US" sz="15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1500" u="sng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900"/>
              </a:spcAft>
              <a:defRPr/>
            </a:pPr>
            <a:endParaRPr lang="en-US" sz="1050" dirty="0">
              <a:latin typeface="HelveticaNeueLT Std Med Cn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543462"/>
            <a:ext cx="46648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194C"/>
                </a:solidFill>
                <a:latin typeface="HelveticaNeueLT Std Med Cn"/>
              </a:rPr>
              <a:t>Multifamily Process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1" y="845978"/>
            <a:ext cx="2993231" cy="47089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1500" b="1" dirty="0">
              <a:latin typeface="HelveticaNeueLT Std Med Cn"/>
            </a:endParaRPr>
          </a:p>
          <a:p>
            <a:pPr lvl="0"/>
            <a:r>
              <a:rPr lang="en-US" sz="1350" b="1" dirty="0"/>
              <a:t>Information required for LOI </a:t>
            </a:r>
          </a:p>
          <a:p>
            <a:pPr lvl="0"/>
            <a:endParaRPr lang="en-US" sz="1200" dirty="0"/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Operating statements past 2 years &amp; YTD</a:t>
            </a: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Rent Roll</a:t>
            </a: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Statement of Net Worth</a:t>
            </a:r>
          </a:p>
          <a:p>
            <a:pPr lvl="1">
              <a:buClr>
                <a:srgbClr val="7D95B5"/>
              </a:buClr>
            </a:pPr>
            <a:r>
              <a:rPr lang="en-US" sz="1050" dirty="0"/>
              <a:t>- Liquidity</a:t>
            </a:r>
          </a:p>
          <a:p>
            <a:pPr lvl="1">
              <a:buClr>
                <a:srgbClr val="7D95B5"/>
              </a:buClr>
            </a:pPr>
            <a:r>
              <a:rPr lang="en-US" sz="1050" dirty="0"/>
              <a:t>- Recurring income </a:t>
            </a: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Purchase contract (if applicable)</a:t>
            </a: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Property photos</a:t>
            </a: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Property profile </a:t>
            </a:r>
          </a:p>
          <a:p>
            <a:pPr marL="128588" indent="-128588">
              <a:buFont typeface="Wingdings" panose="05000000000000000000" pitchFamily="2" charset="2"/>
              <a:buChar char="§"/>
              <a:defRPr/>
            </a:pPr>
            <a:endParaRPr lang="en-US" sz="1500" dirty="0">
              <a:latin typeface="HelveticaNeueLT Std Med Cn"/>
            </a:endParaRPr>
          </a:p>
          <a:p>
            <a:pPr lvl="0">
              <a:defRPr/>
            </a:pPr>
            <a:r>
              <a:rPr lang="en-US" sz="1350" b="1" dirty="0">
                <a:latin typeface="HelveticaNeueLT Std Med Cn"/>
              </a:rPr>
              <a:t>Signed LOI is returned</a:t>
            </a:r>
          </a:p>
          <a:p>
            <a:pPr lvl="0">
              <a:defRPr/>
            </a:pPr>
            <a:endParaRPr lang="en-US" sz="1200" b="1" dirty="0">
              <a:latin typeface="HelveticaNeueLT Std Med Cn"/>
            </a:endParaRP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Check is returned with the executed LOI</a:t>
            </a: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Borrower credit package is completed</a:t>
            </a: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Appraisal is ordered</a:t>
            </a: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Site inspection is ordered</a:t>
            </a: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Title is ordered </a:t>
            </a: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Environmental ordered if required</a:t>
            </a: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Underwriting completed &amp; needs list issued </a:t>
            </a:r>
          </a:p>
          <a:p>
            <a:pPr>
              <a:defRPr/>
            </a:pPr>
            <a:endParaRPr lang="en-US" sz="1500" b="1" dirty="0">
              <a:latin typeface="HelveticaNeueLT Std Med Cn"/>
            </a:endParaRPr>
          </a:p>
          <a:p>
            <a:pPr>
              <a:defRPr/>
            </a:pPr>
            <a:endParaRPr lang="en-US" sz="1500" b="1" dirty="0"/>
          </a:p>
        </p:txBody>
      </p:sp>
      <p:sp>
        <p:nvSpPr>
          <p:cNvPr id="31" name="Rectangle 30"/>
          <p:cNvSpPr/>
          <p:nvPr/>
        </p:nvSpPr>
        <p:spPr>
          <a:xfrm>
            <a:off x="3293269" y="848993"/>
            <a:ext cx="3429000" cy="283923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500" b="1" dirty="0">
              <a:latin typeface="HelveticaNeueLT Std Med Cn"/>
            </a:endParaRPr>
          </a:p>
          <a:p>
            <a:pPr lvl="0">
              <a:defRPr/>
            </a:pPr>
            <a:r>
              <a:rPr lang="en-US" sz="1350" b="1" dirty="0">
                <a:latin typeface="HelveticaNeueLT Std Med Cn"/>
              </a:rPr>
              <a:t>Closing Process</a:t>
            </a:r>
          </a:p>
          <a:p>
            <a:pPr lvl="0">
              <a:defRPr/>
            </a:pPr>
            <a:endParaRPr lang="en-US" sz="1500" b="1" dirty="0">
              <a:latin typeface="HelveticaNeueLT Std Med Cn"/>
            </a:endParaRP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Final underwriting items received and cleared</a:t>
            </a: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Appraisal received, reviewed, and accepted</a:t>
            </a: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Loan Documents are prepared and sent to closing agent</a:t>
            </a: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 err="1"/>
              <a:t>Axos</a:t>
            </a:r>
            <a:r>
              <a:rPr lang="en-US" sz="1050" dirty="0"/>
              <a:t> funds rebate with proceeds wire direct to originator </a:t>
            </a:r>
          </a:p>
          <a:p>
            <a:pPr marL="128588" indent="-128588">
              <a:buClr>
                <a:srgbClr val="7D95B5"/>
              </a:buClr>
              <a:buFont typeface="Wingdings" panose="05000000000000000000" pitchFamily="2" charset="2"/>
              <a:buChar char="§"/>
            </a:pPr>
            <a:r>
              <a:rPr lang="en-US" sz="1050" dirty="0"/>
              <a:t>Rebate not required to be disclosed </a:t>
            </a:r>
          </a:p>
          <a:p>
            <a:pPr lvl="0"/>
            <a:endParaRPr lang="en-US" sz="1050" dirty="0"/>
          </a:p>
          <a:p>
            <a:pPr lvl="0"/>
            <a:r>
              <a:rPr lang="en-US" sz="1050" dirty="0"/>
              <a:t>Originator must deliver a demand to closing agent for points charged to borrower</a:t>
            </a:r>
          </a:p>
          <a:p>
            <a:pPr>
              <a:defRPr/>
            </a:pPr>
            <a:endParaRPr lang="en-US" sz="1500" b="1" dirty="0">
              <a:latin typeface="HelveticaNeueLT Std Med Cn"/>
            </a:endParaRPr>
          </a:p>
          <a:p>
            <a:pPr>
              <a:defRPr/>
            </a:pPr>
            <a:endParaRPr lang="en-US" sz="15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59" y="57955"/>
            <a:ext cx="957842" cy="3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0716"/>
            <a:ext cx="6858000" cy="435769"/>
          </a:xfrm>
          <a:prstGeom prst="rect">
            <a:avLst/>
          </a:prstGeom>
          <a:solidFill>
            <a:srgbClr val="00194C"/>
          </a:solidFill>
          <a:ln w="317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4290" rIns="34290" anchor="ctr"/>
          <a:lstStyle/>
          <a:p>
            <a:pPr algn="ctr" eaLnBrk="0" hangingPunct="0">
              <a:defRPr/>
            </a:pPr>
            <a:endParaRPr lang="en-US" sz="1350" b="1"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AB3D4-7EC1-42B5-A256-CC698AB37828}" type="slidenum">
              <a:rPr lang="en-US" sz="825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9</a:t>
            </a:fld>
            <a:endParaRPr lang="en-US" sz="82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171450" y="89298"/>
            <a:ext cx="400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HelveticaNeueLT Std Med Cn" pitchFamily="34" charset="0"/>
              </a:rPr>
              <a:t>Income Property Lending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42901" y="162589"/>
            <a:ext cx="5593556" cy="4107656"/>
          </a:xfrm>
        </p:spPr>
        <p:txBody>
          <a:bodyPr>
            <a:normAutofit/>
          </a:bodyPr>
          <a:lstStyle/>
          <a:p>
            <a:endParaRPr lang="en-US" sz="1500" dirty="0">
              <a:latin typeface="HelveticaNeueLT Std Med Cn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dirty="0" smtClean="0">
              <a:latin typeface="HelveticaNeueLT Std Med Cn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dirty="0">
              <a:latin typeface="HelveticaNeueLT Std Med Cn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NeueLT Std Med Cn"/>
              </a:rPr>
              <a:t>Typically </a:t>
            </a:r>
            <a:r>
              <a:rPr lang="en-US" dirty="0">
                <a:latin typeface="HelveticaNeueLT Std Med Cn"/>
              </a:rPr>
              <a:t>60 day start to </a:t>
            </a:r>
            <a:r>
              <a:rPr lang="en-US" dirty="0" smtClean="0">
                <a:latin typeface="HelveticaNeueLT Std Med Cn"/>
              </a:rPr>
              <a:t>COE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HelveticaNeueLT Std Med Cn"/>
              </a:rPr>
              <a:t>Appraisals more complex and more costly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HelveticaNeueLT Std Med Cn"/>
              </a:rPr>
              <a:t>Site inspections are required in addition to appraisal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HelveticaNeueLT Std Med Cn"/>
              </a:rPr>
              <a:t>Seller must submit demand to escrow to receive upfront origination fees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HelveticaNeueLT Std Med Cn"/>
              </a:rPr>
              <a:t>Qualification Debt Coverage Ratio vs. Debt To Income &amp; credit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HelveticaNeueLT Std Med Cn"/>
              </a:rPr>
              <a:t>Multifamily loans are more expensive - $3500 appraisal &amp; $2700 processing fee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NeueLT Std Med Cn"/>
              </a:rPr>
              <a:t>All Income </a:t>
            </a:r>
            <a:r>
              <a:rPr lang="en-US" dirty="0">
                <a:latin typeface="HelveticaNeueLT Std Med Cn"/>
              </a:rPr>
              <a:t>property </a:t>
            </a:r>
            <a:r>
              <a:rPr lang="en-US" dirty="0" smtClean="0">
                <a:latin typeface="HelveticaNeueLT Std Med Cn"/>
              </a:rPr>
              <a:t>loans carry </a:t>
            </a:r>
            <a:r>
              <a:rPr lang="en-US" dirty="0">
                <a:latin typeface="HelveticaNeueLT Std Med Cn"/>
              </a:rPr>
              <a:t>prepayment penalties </a:t>
            </a:r>
            <a:endParaRPr lang="en-US" dirty="0" smtClean="0">
              <a:latin typeface="HelveticaNeueLT Std Med Cn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NeueLT Std Med Cn"/>
              </a:rPr>
              <a:t>Property </a:t>
            </a:r>
            <a:r>
              <a:rPr lang="en-US" dirty="0">
                <a:latin typeface="HelveticaNeueLT Std Med Cn"/>
              </a:rPr>
              <a:t>qualifies over borrower</a:t>
            </a:r>
          </a:p>
          <a:p>
            <a:pPr lvl="0"/>
            <a:r>
              <a:rPr lang="en-US" sz="1350" dirty="0"/>
              <a:t> </a:t>
            </a:r>
          </a:p>
          <a:p>
            <a:pPr marL="0" indent="0">
              <a:defRPr/>
            </a:pPr>
            <a:endParaRPr lang="en-US" sz="1500" b="1" dirty="0"/>
          </a:p>
          <a:p>
            <a:pPr marL="0" indent="0">
              <a:defRPr/>
            </a:pPr>
            <a:endParaRPr lang="en-US" sz="15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1500" u="sng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defRPr/>
            </a:pPr>
            <a:endParaRPr lang="en-US" sz="900" b="1" dirty="0">
              <a:latin typeface="HelveticaNeueLT Std Med Cn"/>
              <a:cs typeface="Lucida Sans Unicode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45"/>
              </a:spcAft>
              <a:defRPr/>
            </a:pPr>
            <a:endParaRPr lang="en-US" sz="900" b="1" dirty="0">
              <a:latin typeface="HelveticaNeueLT Std Med Cn"/>
              <a:cs typeface="Arial" pitchFamily="34" charset="0"/>
            </a:endParaRPr>
          </a:p>
          <a:p>
            <a:pPr marL="0" indent="0">
              <a:spcAft>
                <a:spcPts val="900"/>
              </a:spcAft>
              <a:defRPr/>
            </a:pPr>
            <a:endParaRPr lang="en-US" sz="1050" dirty="0">
              <a:latin typeface="HelveticaNeueLT Std Med Cn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548910"/>
            <a:ext cx="46648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194C"/>
                </a:solidFill>
                <a:latin typeface="HelveticaNeueLT Std Med Cn"/>
              </a:rPr>
              <a:t>Multifamily vs. Residential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93269" y="848992"/>
            <a:ext cx="3429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500" b="1" dirty="0">
              <a:latin typeface="HelveticaNeueLT Std Med Cn"/>
            </a:endParaRPr>
          </a:p>
          <a:p>
            <a:pPr>
              <a:defRPr/>
            </a:pPr>
            <a:endParaRPr lang="en-US" sz="1500" b="1" dirty="0">
              <a:latin typeface="HelveticaNeueLT Std Med Cn"/>
            </a:endParaRPr>
          </a:p>
          <a:p>
            <a:pPr>
              <a:defRPr/>
            </a:pPr>
            <a:endParaRPr lang="en-US" sz="15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59" y="57955"/>
            <a:ext cx="957842" cy="3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5WoxFOkE"/>
  <p:tag name="THINKCELLPRESENTATIONDONOTDELETE" val="&lt;?xml version=&quot;1.0&quot; encoding=&quot;UTF-16&quot; standalone=&quot;yes&quot;?&gt;&lt;root reqver=&quot;23045&quot;&gt;&lt;version val=&quot;2518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fyTldTQOWGVzYlyOsV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fyTldTQOWGVzYlyOsV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fyTldTQOWGVzYlyOsV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fyTldTQOWGVzYlyOsVg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fyTldTQOWGVzYlyOsV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fyTldTQOWGVzYlyOsVg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fyTldTQOWGVzYlyOsVg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fyTldTQOWGVzYlyOsVg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fyTldTQOWGVzYlyOsVg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fyTldTQOWGVzYlyOsV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fyTldTQOWGVzYlyOsVg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cz8lDShTUaL2AIjOFHx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8eiHH9RCqBB4q3Kod6L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fyTldTQOWGVzYlyOsVgA"/>
</p:tagLst>
</file>

<file path=ppt/theme/theme1.xml><?xml version="1.0" encoding="utf-8"?>
<a:theme xmlns:a="http://schemas.openxmlformats.org/drawingml/2006/main" name="Office Theme">
  <a:themeElements>
    <a:clrScheme name="Axos colors">
      <a:dk1>
        <a:srgbClr val="1E3860"/>
      </a:dk1>
      <a:lt1>
        <a:srgbClr val="FFFFFF"/>
      </a:lt1>
      <a:dk2>
        <a:srgbClr val="1E3860"/>
      </a:dk2>
      <a:lt2>
        <a:srgbClr val="FFFFFF"/>
      </a:lt2>
      <a:accent1>
        <a:srgbClr val="1E3860"/>
      </a:accent1>
      <a:accent2>
        <a:srgbClr val="FAA74A"/>
      </a:accent2>
      <a:accent3>
        <a:srgbClr val="DAE8ED"/>
      </a:accent3>
      <a:accent4>
        <a:srgbClr val="F4F4F4"/>
      </a:accent4>
      <a:accent5>
        <a:srgbClr val="FFFFFF"/>
      </a:accent5>
      <a:accent6>
        <a:srgbClr val="000000"/>
      </a:accent6>
      <a:hlink>
        <a:srgbClr val="0000FF"/>
      </a:hlink>
      <a:folHlink>
        <a:srgbClr val="800080"/>
      </a:folHlink>
    </a:clrScheme>
    <a:fontScheme name="Axos backup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000" dirty="0" smtClean="0">
            <a:solidFill>
              <a:schemeClr val="accent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558FEE36CCD146B6CDF24E8FA78BF7" ma:contentTypeVersion="0" ma:contentTypeDescription="Create a new document." ma:contentTypeScope="" ma:versionID="0d19b60596f6e86c03c7c04d8310e2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A7F4C6-97CE-49F0-B367-90E7FE8E5D48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25F5AB7-045A-4470-8056-E917D2C279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A2476C-6E67-4087-B8D5-935193E667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14520</TotalTime>
  <Words>594</Words>
  <Application>Microsoft Office PowerPoint</Application>
  <PresentationFormat>Custom</PresentationFormat>
  <Paragraphs>269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Aktiv Grotesk Light</vt:lpstr>
      <vt:lpstr>Arial</vt:lpstr>
      <vt:lpstr>Calibri</vt:lpstr>
      <vt:lpstr>HelveticaNeueLT Std Med Cn</vt:lpstr>
      <vt:lpstr>Lucida Sans Unicode</vt:lpstr>
      <vt:lpstr>Verdana</vt:lpstr>
      <vt:lpstr>Wingdings</vt:lpstr>
      <vt:lpstr>ヒラギノ角ゴ Pro W3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Axos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Axos Bank</dc:creator>
  <cp:lastModifiedBy>William Carmack</cp:lastModifiedBy>
  <cp:revision>250</cp:revision>
  <cp:lastPrinted>2018-10-17T17:53:25Z</cp:lastPrinted>
  <dcterms:created xsi:type="dcterms:W3CDTF">2018-05-23T14:20:00Z</dcterms:created>
  <dcterms:modified xsi:type="dcterms:W3CDTF">2019-12-07T17:53:04Z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0x0101001A558FEE36CCD146B6CDF24E8FA78BF7</vt:lpwstr>
  </property>
  <property fmtid="{D5CDD505-2E9C-101B-9397-08002B2CF9AE}" pid="3" name="DLPAutomaticFileClassification">
    <vt:lpwstr>{094CA064-7BB7-4956-A854-C0AB92290AAF} {1D66E289-BA90-4EA6-9EF4-D1FF5395B75D}</vt:lpwstr>
  </property>
  <property fmtid="{D5CDD505-2E9C-101B-9397-08002B2CF9AE}" pid="4" name="DLPAutomaticFileClassificationVersion">
    <vt:lpwstr>11.0.600.7</vt:lpwstr>
  </property>
</Properties>
</file>