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4.xml" ContentType="application/vnd.openxmlformats-officedocument.presentationml.tags+xml"/>
  <Override PartName="/ppt/notesSlides/notesSlide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0"/>
  </p:notesMasterIdLst>
  <p:handoutMasterIdLst>
    <p:handoutMasterId r:id="rId31"/>
  </p:handoutMasterIdLst>
  <p:sldIdLst>
    <p:sldId id="320" r:id="rId5"/>
    <p:sldId id="258" r:id="rId6"/>
    <p:sldId id="290" r:id="rId7"/>
    <p:sldId id="321" r:id="rId8"/>
    <p:sldId id="286"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276" r:id="rId29"/>
  </p:sldIdLst>
  <p:sldSz cx="6858000" cy="5143500"/>
  <p:notesSz cx="7010400" cy="9296400"/>
  <p:custDataLst>
    <p:tags r:id="rId3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94E"/>
    <a:srgbClr val="1F3861"/>
    <a:srgbClr val="F4F4F4"/>
    <a:srgbClr val="1E3860"/>
    <a:srgbClr val="F89539"/>
    <a:srgbClr val="FAA661"/>
    <a:srgbClr val="1D2845"/>
    <a:srgbClr val="1F3860"/>
    <a:srgbClr val="1F38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5232" autoAdjust="0"/>
  </p:normalViewPr>
  <p:slideViewPr>
    <p:cSldViewPr snapToGrid="0" snapToObjects="1">
      <p:cViewPr varScale="1">
        <p:scale>
          <a:sx n="109" d="100"/>
          <a:sy n="109" d="100"/>
        </p:scale>
        <p:origin x="907" y="86"/>
      </p:cViewPr>
      <p:guideLst>
        <p:guide orient="horz" pos="16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A7DA51E-B400-C64E-86CA-FDF5CAEC30AA}" type="datetimeFigureOut">
              <a:rPr lang="en-US" smtClean="0"/>
              <a:t>8/23/2021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E321DDD-DAE9-B948-82E5-A7C972F3D2E9}" type="slidenum">
              <a:rPr lang="en-US" smtClean="0"/>
              <a:t>‹#›</a:t>
            </a:fld>
            <a:endParaRPr lang="en-US"/>
          </a:p>
        </p:txBody>
      </p:sp>
    </p:spTree>
    <p:extLst>
      <p:ext uri="{BB962C8B-B14F-4D97-AF65-F5344CB8AC3E}">
        <p14:creationId xmlns:p14="http://schemas.microsoft.com/office/powerpoint/2010/main" val="1637000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1pPr>
          </a:lstStyle>
          <a:p>
            <a:fld id="{2BA4F6F5-88C3-6247-B71F-7F6E68E85B53}" type="datetimeFigureOut">
              <a:rPr lang="en-US" smtClean="0"/>
              <a:pPr/>
              <a:t>8/23/2021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1pPr>
          </a:lstStyle>
          <a:p>
            <a:fld id="{7133FCCB-33A4-F343-8A73-7EE34B04E6A7}" type="slidenum">
              <a:rPr lang="en-US" smtClean="0"/>
              <a:pPr/>
              <a:t>‹#›</a:t>
            </a:fld>
            <a:endParaRPr lang="en-US"/>
          </a:p>
        </p:txBody>
      </p:sp>
    </p:spTree>
    <p:extLst>
      <p:ext uri="{BB962C8B-B14F-4D97-AF65-F5344CB8AC3E}">
        <p14:creationId xmlns:p14="http://schemas.microsoft.com/office/powerpoint/2010/main" val="30105158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1pPr>
    <a:lvl2pPr marL="457200" algn="l" defTabSz="457200" rtl="0" eaLnBrk="1" latinLnBrk="0" hangingPunct="1">
      <a:defRPr sz="1200" kern="1200">
        <a:solidFill>
          <a:schemeClr val="tx1"/>
        </a:solidFill>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2pPr>
    <a:lvl3pPr marL="914400" algn="l" defTabSz="457200" rtl="0" eaLnBrk="1" latinLnBrk="0" hangingPunct="1">
      <a:defRPr sz="1200" kern="1200">
        <a:solidFill>
          <a:schemeClr val="tx1"/>
        </a:solidFill>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3pPr>
    <a:lvl4pPr marL="1371600" algn="l" defTabSz="457200" rtl="0" eaLnBrk="1" latinLnBrk="0" hangingPunct="1">
      <a:defRPr sz="1200" kern="1200">
        <a:solidFill>
          <a:schemeClr val="tx1"/>
        </a:solidFill>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4pPr>
    <a:lvl5pPr marL="1828800" algn="l" defTabSz="457200" rtl="0" eaLnBrk="1" latinLnBrk="0" hangingPunct="1">
      <a:defRPr sz="1200" kern="1200">
        <a:solidFill>
          <a:schemeClr val="tx1"/>
        </a:solidFill>
        <a:latin typeface="Arial" panose="020B0604020202020204" pitchFamily="34" charset="0"/>
        <a:ea typeface="Aktiv Grotesk Light" panose="020B0404020202020204" pitchFamily="34" charset="0"/>
        <a:cs typeface="Arial" panose="020B0604020202020204" pitchFamily="34" charset="0"/>
        <a:sym typeface="Arial" panose="020B0604020202020204"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3FCCB-33A4-F343-8A73-7EE34B04E6A7}" type="slidenum">
              <a:rPr lang="en-US" smtClean="0"/>
              <a:t>2</a:t>
            </a:fld>
            <a:endParaRPr lang="en-US"/>
          </a:p>
        </p:txBody>
      </p:sp>
    </p:spTree>
    <p:extLst>
      <p:ext uri="{BB962C8B-B14F-4D97-AF65-F5344CB8AC3E}">
        <p14:creationId xmlns:p14="http://schemas.microsoft.com/office/powerpoint/2010/main" val="3744548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33FCCB-33A4-F343-8A73-7EE34B04E6A7}" type="slidenum">
              <a:rPr lang="en-US" smtClean="0"/>
              <a:t>25</a:t>
            </a:fld>
            <a:endParaRPr lang="en-US"/>
          </a:p>
        </p:txBody>
      </p:sp>
    </p:spTree>
    <p:extLst>
      <p:ext uri="{BB962C8B-B14F-4D97-AF65-F5344CB8AC3E}">
        <p14:creationId xmlns:p14="http://schemas.microsoft.com/office/powerpoint/2010/main" val="5485507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32.xml"/><Relationship Id="rId6" Type="http://schemas.openxmlformats.org/officeDocument/2006/relationships/image" Target="../media/image8.png"/><Relationship Id="rId5" Type="http://schemas.openxmlformats.org/officeDocument/2006/relationships/image" Target="../media/image9.gif"/><Relationship Id="rId4" Type="http://schemas.openxmlformats.org/officeDocument/2006/relationships/image" Target="../media/image4.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33.xml"/><Relationship Id="rId6" Type="http://schemas.openxmlformats.org/officeDocument/2006/relationships/image" Target="../media/image10.png"/><Relationship Id="rId5" Type="http://schemas.openxmlformats.org/officeDocument/2006/relationships/image" Target="../media/image7.gif"/><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7.gif"/><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8.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Pag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437882"/>
            <a:ext cx="6858000" cy="3863662"/>
          </a:xfrm>
          <a:prstGeom prst="rect">
            <a:avLst/>
          </a:prstGeom>
        </p:spPr>
      </p:pic>
      <p:graphicFrame>
        <p:nvGraphicFramePr>
          <p:cNvPr id="6" name="Object 5"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3" name="Rectangle 22"/>
          <p:cNvSpPr/>
          <p:nvPr/>
        </p:nvSpPr>
        <p:spPr bwMode="blackWhite">
          <a:xfrm>
            <a:off x="217967" y="928685"/>
            <a:ext cx="4760065" cy="3753383"/>
          </a:xfrm>
          <a:prstGeom prst="rect">
            <a:avLst/>
          </a:prstGeom>
          <a:solidFill>
            <a:srgbClr val="1E3860">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27" name="Picture 26"/>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377217" y="4492203"/>
            <a:ext cx="1371600" cy="482114"/>
          </a:xfrm>
          <a:prstGeom prst="rect">
            <a:avLst/>
          </a:prstGeom>
        </p:spPr>
      </p:pic>
      <p:sp>
        <p:nvSpPr>
          <p:cNvPr id="3" name="Text Placeholder 2"/>
          <p:cNvSpPr>
            <a:spLocks noGrp="1"/>
          </p:cNvSpPr>
          <p:nvPr>
            <p:ph type="body" sz="quarter" idx="10"/>
          </p:nvPr>
        </p:nvSpPr>
        <p:spPr>
          <a:xfrm>
            <a:off x="393927" y="3181884"/>
            <a:ext cx="4520974" cy="914400"/>
          </a:xfrm>
          <a:prstGeom prst="rect">
            <a:avLst/>
          </a:prstGeom>
        </p:spPr>
        <p:txBody>
          <a:bodyPr/>
          <a:lstStyle>
            <a:lvl1pPr marL="0" indent="0">
              <a:buNone/>
              <a:defRPr lang="en-US" sz="25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lang="en-US" sz="25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lang="en-US" sz="25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lang="en-US" sz="25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lang="en-US" sz="2500" kern="1200" dirty="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US" dirty="0"/>
          </a:p>
        </p:txBody>
      </p:sp>
      <p:sp>
        <p:nvSpPr>
          <p:cNvPr id="5" name="Text Placeholder 4"/>
          <p:cNvSpPr>
            <a:spLocks noGrp="1"/>
          </p:cNvSpPr>
          <p:nvPr>
            <p:ph type="body" sz="quarter" idx="11"/>
          </p:nvPr>
        </p:nvSpPr>
        <p:spPr>
          <a:xfrm>
            <a:off x="393700" y="4271749"/>
            <a:ext cx="4521200" cy="410319"/>
          </a:xfrm>
          <a:prstGeom prst="rect">
            <a:avLst/>
          </a:prstGeom>
        </p:spPr>
        <p:txBody>
          <a:bodyPr anchor="ctr"/>
          <a:lstStyle>
            <a:lvl1pPr marL="0" indent="0">
              <a:spcBef>
                <a:spcPts val="0"/>
              </a:spcBef>
              <a:buNone/>
              <a:defRPr lang="en-US" sz="12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lang="en-US" sz="12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a:defRPr lang="en-US" sz="12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a:defRPr lang="en-US" sz="1200"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a:defRPr lang="en-US" sz="1200" kern="1200" dirty="0">
                <a:solidFill>
                  <a:schemeClr val="bg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US" dirty="0"/>
          </a:p>
        </p:txBody>
      </p:sp>
      <p:sp>
        <p:nvSpPr>
          <p:cNvPr id="8" name="Text Placeholder 7"/>
          <p:cNvSpPr>
            <a:spLocks noGrp="1"/>
          </p:cNvSpPr>
          <p:nvPr>
            <p:ph type="body" sz="quarter" idx="12"/>
          </p:nvPr>
        </p:nvSpPr>
        <p:spPr>
          <a:xfrm>
            <a:off x="393085" y="4682069"/>
            <a:ext cx="4521815" cy="317500"/>
          </a:xfrm>
          <a:prstGeom prst="rect">
            <a:avLst/>
          </a:prstGeom>
        </p:spPr>
        <p:txBody>
          <a:bodyPr/>
          <a:lstStyle>
            <a:lvl1pPr marL="0" indent="0">
              <a:buNone/>
              <a:defRPr lang="en-US" sz="1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defRPr lang="en-US" sz="1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defRPr lang="en-US" sz="1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a:defRPr lang="en-US" sz="1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a:defRPr lang="en-US"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stStyle>
          <a:p>
            <a:pPr lvl="0"/>
            <a:endParaRPr lang="en-US" dirty="0"/>
          </a:p>
        </p:txBody>
      </p:sp>
      <p:sp>
        <p:nvSpPr>
          <p:cNvPr id="7" name="Rectangle 6"/>
          <p:cNvSpPr/>
          <p:nvPr userDrawn="1"/>
        </p:nvSpPr>
        <p:spPr>
          <a:xfrm>
            <a:off x="5317332" y="4476908"/>
            <a:ext cx="1431486" cy="3475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00" dirty="0">
              <a:solidFill>
                <a:schemeClr val="accent1"/>
              </a:solidFill>
            </a:endParaRPr>
          </a:p>
        </p:txBody>
      </p:sp>
      <p:pic>
        <p:nvPicPr>
          <p:cNvPr id="11" name="Picture 10"/>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377217" y="4492203"/>
            <a:ext cx="1314472" cy="294866"/>
          </a:xfrm>
          <a:prstGeom prst="rect">
            <a:avLst/>
          </a:prstGeom>
        </p:spPr>
      </p:pic>
    </p:spTree>
    <p:extLst>
      <p:ext uri="{BB962C8B-B14F-4D97-AF65-F5344CB8AC3E}">
        <p14:creationId xmlns:p14="http://schemas.microsoft.com/office/powerpoint/2010/main" val="194517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Top">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19061960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2" name="Chart Placeholder 4"/>
          <p:cNvSpPr>
            <a:spLocks noGrp="1"/>
          </p:cNvSpPr>
          <p:nvPr>
            <p:ph type="chart" sz="quarter" idx="16"/>
          </p:nvPr>
        </p:nvSpPr>
        <p:spPr>
          <a:xfrm>
            <a:off x="257575" y="953037"/>
            <a:ext cx="6331109" cy="2559597"/>
          </a:xfrm>
          <a:prstGeom prst="rect">
            <a:avLst/>
          </a:prstGeom>
        </p:spPr>
        <p:txBody>
          <a:bodyPr/>
          <a:lstStyle>
            <a:lvl1pPr>
              <a:defRPr sz="1050"/>
            </a:lvl1pPr>
          </a:lstStyle>
          <a:p>
            <a:endParaRPr lang="en-US" dirty="0"/>
          </a:p>
        </p:txBody>
      </p:sp>
      <p:sp>
        <p:nvSpPr>
          <p:cNvPr id="8" name="Text Placeholder 16"/>
          <p:cNvSpPr>
            <a:spLocks noGrp="1"/>
          </p:cNvSpPr>
          <p:nvPr>
            <p:ph type="body" sz="quarter" idx="14"/>
          </p:nvPr>
        </p:nvSpPr>
        <p:spPr>
          <a:xfrm>
            <a:off x="257575" y="3596268"/>
            <a:ext cx="6331109" cy="1170878"/>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9"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0"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7"/>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1" name="Picture 10"/>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31417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 Bottom">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2" name="Chart Placeholder 4"/>
          <p:cNvSpPr>
            <a:spLocks noGrp="1"/>
          </p:cNvSpPr>
          <p:nvPr>
            <p:ph type="chart" sz="quarter" idx="16"/>
          </p:nvPr>
        </p:nvSpPr>
        <p:spPr>
          <a:xfrm>
            <a:off x="257575" y="2207549"/>
            <a:ext cx="6331106" cy="2559597"/>
          </a:xfrm>
          <a:prstGeom prst="rect">
            <a:avLst/>
          </a:prstGeom>
        </p:spPr>
        <p:txBody>
          <a:bodyPr/>
          <a:lstStyle>
            <a:lvl1pPr>
              <a:defRPr sz="1050"/>
            </a:lvl1pPr>
          </a:lstStyle>
          <a:p>
            <a:endParaRPr lang="en-US" dirty="0"/>
          </a:p>
        </p:txBody>
      </p:sp>
      <p:sp>
        <p:nvSpPr>
          <p:cNvPr id="8" name="Text Placeholder 16"/>
          <p:cNvSpPr>
            <a:spLocks noGrp="1"/>
          </p:cNvSpPr>
          <p:nvPr>
            <p:ph type="body" sz="quarter" idx="14"/>
          </p:nvPr>
        </p:nvSpPr>
        <p:spPr>
          <a:xfrm>
            <a:off x="257575" y="953037"/>
            <a:ext cx="6331106" cy="1170878"/>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9"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0"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7"/>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1" name="Picture 10"/>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2445471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Text Box + Titl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29240417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ext Placeholder 16"/>
          <p:cNvSpPr>
            <a:spLocks noGrp="1"/>
          </p:cNvSpPr>
          <p:nvPr>
            <p:ph type="body" sz="quarter" idx="14"/>
          </p:nvPr>
        </p:nvSpPr>
        <p:spPr>
          <a:xfrm>
            <a:off x="257575" y="1522141"/>
            <a:ext cx="6331106" cy="307248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1" name="Text Placeholder 16"/>
          <p:cNvSpPr>
            <a:spLocks noGrp="1"/>
          </p:cNvSpPr>
          <p:nvPr>
            <p:ph type="body" sz="quarter" idx="16"/>
          </p:nvPr>
        </p:nvSpPr>
        <p:spPr>
          <a:xfrm>
            <a:off x="257575" y="953037"/>
            <a:ext cx="6331109"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cxnSp>
        <p:nvCxnSpPr>
          <p:cNvPr id="3" name="Straight Connector 2"/>
          <p:cNvCxnSpPr/>
          <p:nvPr userDrawn="1"/>
        </p:nvCxnSpPr>
        <p:spPr>
          <a:xfrm>
            <a:off x="257575" y="1438507"/>
            <a:ext cx="6331109"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18"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9"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4" name="Slide Number Placeholder 3"/>
          <p:cNvSpPr>
            <a:spLocks noGrp="1"/>
          </p:cNvSpPr>
          <p:nvPr>
            <p:ph type="sldNum" sz="quarter" idx="17"/>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2" name="Picture 1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2423737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Text Boxes + Titl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ext Placeholder 16"/>
          <p:cNvSpPr>
            <a:spLocks noGrp="1"/>
          </p:cNvSpPr>
          <p:nvPr>
            <p:ph type="body" sz="quarter" idx="14"/>
          </p:nvPr>
        </p:nvSpPr>
        <p:spPr>
          <a:xfrm>
            <a:off x="257575" y="1522141"/>
            <a:ext cx="3125131" cy="307248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0" name="Text Placeholder 16"/>
          <p:cNvSpPr>
            <a:spLocks noGrp="1"/>
          </p:cNvSpPr>
          <p:nvPr>
            <p:ph type="body" sz="quarter" idx="15"/>
          </p:nvPr>
        </p:nvSpPr>
        <p:spPr>
          <a:xfrm>
            <a:off x="3463553" y="1522141"/>
            <a:ext cx="3125131" cy="307248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1" name="Text Placeholder 16"/>
          <p:cNvSpPr>
            <a:spLocks noGrp="1"/>
          </p:cNvSpPr>
          <p:nvPr>
            <p:ph type="body" sz="quarter" idx="16"/>
          </p:nvPr>
        </p:nvSpPr>
        <p:spPr>
          <a:xfrm>
            <a:off x="257575" y="953037"/>
            <a:ext cx="3125131"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sp>
        <p:nvSpPr>
          <p:cNvPr id="16" name="Text Placeholder 16"/>
          <p:cNvSpPr>
            <a:spLocks noGrp="1"/>
          </p:cNvSpPr>
          <p:nvPr>
            <p:ph type="body" sz="quarter" idx="17"/>
          </p:nvPr>
        </p:nvSpPr>
        <p:spPr>
          <a:xfrm>
            <a:off x="3463553" y="953037"/>
            <a:ext cx="3125131"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cxnSp>
        <p:nvCxnSpPr>
          <p:cNvPr id="3" name="Straight Connector 2"/>
          <p:cNvCxnSpPr/>
          <p:nvPr userDrawn="1"/>
        </p:nvCxnSpPr>
        <p:spPr>
          <a:xfrm>
            <a:off x="257575" y="1438507"/>
            <a:ext cx="3125131" cy="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userDrawn="1"/>
        </p:nvCxnSpPr>
        <p:spPr>
          <a:xfrm>
            <a:off x="3463553" y="1438507"/>
            <a:ext cx="3125131"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18"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9"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8"/>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4" name="Picture 1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2764611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Text Boxes + Titl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38464803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ext Placeholder 16"/>
          <p:cNvSpPr>
            <a:spLocks noGrp="1"/>
          </p:cNvSpPr>
          <p:nvPr>
            <p:ph type="body" sz="quarter" idx="14"/>
          </p:nvPr>
        </p:nvSpPr>
        <p:spPr>
          <a:xfrm>
            <a:off x="257576" y="1522141"/>
            <a:ext cx="2078604" cy="307248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1" name="Text Placeholder 16"/>
          <p:cNvSpPr>
            <a:spLocks noGrp="1"/>
          </p:cNvSpPr>
          <p:nvPr>
            <p:ph type="body" sz="quarter" idx="16"/>
          </p:nvPr>
        </p:nvSpPr>
        <p:spPr>
          <a:xfrm>
            <a:off x="257576" y="953037"/>
            <a:ext cx="2078604"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cxnSp>
        <p:nvCxnSpPr>
          <p:cNvPr id="3" name="Straight Connector 2"/>
          <p:cNvCxnSpPr/>
          <p:nvPr userDrawn="1"/>
        </p:nvCxnSpPr>
        <p:spPr>
          <a:xfrm>
            <a:off x="257575" y="1438507"/>
            <a:ext cx="2078604"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33" name="Text Placeholder 16"/>
          <p:cNvSpPr>
            <a:spLocks noGrp="1"/>
          </p:cNvSpPr>
          <p:nvPr>
            <p:ph type="body" sz="quarter" idx="17"/>
          </p:nvPr>
        </p:nvSpPr>
        <p:spPr>
          <a:xfrm>
            <a:off x="2420913" y="1522141"/>
            <a:ext cx="2078604" cy="307248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4" name="Text Placeholder 16"/>
          <p:cNvSpPr>
            <a:spLocks noGrp="1"/>
          </p:cNvSpPr>
          <p:nvPr>
            <p:ph type="body" sz="quarter" idx="18"/>
          </p:nvPr>
        </p:nvSpPr>
        <p:spPr>
          <a:xfrm>
            <a:off x="2420913" y="953037"/>
            <a:ext cx="2078604"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cxnSp>
        <p:nvCxnSpPr>
          <p:cNvPr id="35" name="Straight Connector 34"/>
          <p:cNvCxnSpPr/>
          <p:nvPr userDrawn="1"/>
        </p:nvCxnSpPr>
        <p:spPr>
          <a:xfrm>
            <a:off x="2420912" y="1438507"/>
            <a:ext cx="2078604"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36" name="Text Placeholder 16"/>
          <p:cNvSpPr>
            <a:spLocks noGrp="1"/>
          </p:cNvSpPr>
          <p:nvPr>
            <p:ph type="body" sz="quarter" idx="19"/>
          </p:nvPr>
        </p:nvSpPr>
        <p:spPr>
          <a:xfrm>
            <a:off x="4584248" y="1522141"/>
            <a:ext cx="2078604" cy="307248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7" name="Text Placeholder 16"/>
          <p:cNvSpPr>
            <a:spLocks noGrp="1"/>
          </p:cNvSpPr>
          <p:nvPr>
            <p:ph type="body" sz="quarter" idx="20"/>
          </p:nvPr>
        </p:nvSpPr>
        <p:spPr>
          <a:xfrm>
            <a:off x="4584248" y="953037"/>
            <a:ext cx="2078604"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cxnSp>
        <p:nvCxnSpPr>
          <p:cNvPr id="38" name="Straight Connector 37"/>
          <p:cNvCxnSpPr/>
          <p:nvPr userDrawn="1"/>
        </p:nvCxnSpPr>
        <p:spPr>
          <a:xfrm>
            <a:off x="4584247" y="1438507"/>
            <a:ext cx="2078604"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39"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40"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21"/>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7" name="Picture 16"/>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1563560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Text Boxes + Title">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420717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ext Placeholder 16"/>
          <p:cNvSpPr>
            <a:spLocks noGrp="1"/>
          </p:cNvSpPr>
          <p:nvPr>
            <p:ph type="body" sz="quarter" idx="14"/>
          </p:nvPr>
        </p:nvSpPr>
        <p:spPr>
          <a:xfrm>
            <a:off x="257575" y="1522141"/>
            <a:ext cx="3125131" cy="1343721"/>
          </a:xfrm>
          <a:prstGeom prst="rect">
            <a:avLst/>
          </a:prstGeom>
        </p:spPr>
        <p:txBody>
          <a:bodyPr/>
          <a:lstStyle>
            <a:lvl1pPr marL="228600" indent="-228600">
              <a:defRPr sz="100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0" name="Text Placeholder 16"/>
          <p:cNvSpPr>
            <a:spLocks noGrp="1"/>
          </p:cNvSpPr>
          <p:nvPr>
            <p:ph type="body" sz="quarter" idx="15"/>
          </p:nvPr>
        </p:nvSpPr>
        <p:spPr>
          <a:xfrm>
            <a:off x="3463553" y="1522141"/>
            <a:ext cx="3125131" cy="134372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1" name="Text Placeholder 16"/>
          <p:cNvSpPr>
            <a:spLocks noGrp="1"/>
          </p:cNvSpPr>
          <p:nvPr>
            <p:ph type="body" sz="quarter" idx="16"/>
          </p:nvPr>
        </p:nvSpPr>
        <p:spPr>
          <a:xfrm>
            <a:off x="257575" y="953037"/>
            <a:ext cx="3125131"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sp>
        <p:nvSpPr>
          <p:cNvPr id="16" name="Text Placeholder 16"/>
          <p:cNvSpPr>
            <a:spLocks noGrp="1"/>
          </p:cNvSpPr>
          <p:nvPr>
            <p:ph type="body" sz="quarter" idx="17"/>
          </p:nvPr>
        </p:nvSpPr>
        <p:spPr>
          <a:xfrm>
            <a:off x="3463553" y="953037"/>
            <a:ext cx="3125131"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cxnSp>
        <p:nvCxnSpPr>
          <p:cNvPr id="3" name="Straight Connector 2"/>
          <p:cNvCxnSpPr/>
          <p:nvPr userDrawn="1"/>
        </p:nvCxnSpPr>
        <p:spPr>
          <a:xfrm>
            <a:off x="257575" y="1438507"/>
            <a:ext cx="3125131" cy="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userDrawn="1"/>
        </p:nvCxnSpPr>
        <p:spPr>
          <a:xfrm>
            <a:off x="3463553" y="1438507"/>
            <a:ext cx="3125131"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12" name="Text Placeholder 16"/>
          <p:cNvSpPr>
            <a:spLocks noGrp="1"/>
          </p:cNvSpPr>
          <p:nvPr>
            <p:ph type="body" sz="quarter" idx="18"/>
          </p:nvPr>
        </p:nvSpPr>
        <p:spPr>
          <a:xfrm>
            <a:off x="257575" y="3518209"/>
            <a:ext cx="3125131" cy="134372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8" name="Text Placeholder 16"/>
          <p:cNvSpPr>
            <a:spLocks noGrp="1"/>
          </p:cNvSpPr>
          <p:nvPr>
            <p:ph type="body" sz="quarter" idx="19"/>
          </p:nvPr>
        </p:nvSpPr>
        <p:spPr>
          <a:xfrm>
            <a:off x="3463553" y="3518209"/>
            <a:ext cx="3125131" cy="1343721"/>
          </a:xfrm>
          <a:prstGeom prst="rect">
            <a:avLst/>
          </a:prstGeom>
        </p:spPr>
        <p:txBody>
          <a:bodyPr/>
          <a:lstStyle>
            <a:lvl1pPr marL="228600" indent="-228600">
              <a:defRPr sz="1050">
                <a:solidFill>
                  <a:schemeClr val="accent1"/>
                </a:solidFill>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9" name="Text Placeholder 16"/>
          <p:cNvSpPr>
            <a:spLocks noGrp="1"/>
          </p:cNvSpPr>
          <p:nvPr>
            <p:ph type="body" sz="quarter" idx="20"/>
          </p:nvPr>
        </p:nvSpPr>
        <p:spPr>
          <a:xfrm>
            <a:off x="257575" y="2949105"/>
            <a:ext cx="3125131"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sp>
        <p:nvSpPr>
          <p:cNvPr id="20" name="Text Placeholder 16"/>
          <p:cNvSpPr>
            <a:spLocks noGrp="1"/>
          </p:cNvSpPr>
          <p:nvPr>
            <p:ph type="body" sz="quarter" idx="21"/>
          </p:nvPr>
        </p:nvSpPr>
        <p:spPr>
          <a:xfrm>
            <a:off x="3463553" y="2949105"/>
            <a:ext cx="3125131" cy="485470"/>
          </a:xfrm>
          <a:prstGeom prst="rect">
            <a:avLst/>
          </a:prstGeom>
        </p:spPr>
        <p:txBody>
          <a:bodyPr anchor="b"/>
          <a:lstStyle>
            <a:lvl1pPr marL="0" indent="0" algn="ctr">
              <a:buNone/>
              <a:defRPr sz="1100" b="1">
                <a:solidFill>
                  <a:schemeClr val="accent1"/>
                </a:solidFill>
              </a:defRPr>
            </a:lvl1pPr>
            <a:lvl2pPr marL="457200" indent="-228600">
              <a:defRPr>
                <a:solidFill>
                  <a:schemeClr val="accent1"/>
                </a:solidFill>
              </a:defRPr>
            </a:lvl2pPr>
            <a:lvl3pPr marL="685800" indent="-228600">
              <a:defRPr>
                <a:solidFill>
                  <a:schemeClr val="accent1"/>
                </a:solidFill>
              </a:defRPr>
            </a:lvl3pPr>
            <a:lvl4pPr marL="914400" indent="-228600">
              <a:defRPr>
                <a:solidFill>
                  <a:schemeClr val="accent1"/>
                </a:solidFill>
              </a:defRPr>
            </a:lvl4pPr>
            <a:lvl5pPr marL="1143000" indent="-228600">
              <a:defRPr>
                <a:solidFill>
                  <a:schemeClr val="accent1"/>
                </a:solidFill>
              </a:defRPr>
            </a:lvl5pPr>
            <a:lvl6pPr marL="1371600" indent="-228600">
              <a:defRPr sz="800"/>
            </a:lvl6pPr>
          </a:lstStyle>
          <a:p>
            <a:pPr lvl="0"/>
            <a:r>
              <a:rPr lang="en-US" dirty="0"/>
              <a:t>Click to edit Master text styles</a:t>
            </a:r>
          </a:p>
        </p:txBody>
      </p:sp>
      <p:cxnSp>
        <p:nvCxnSpPr>
          <p:cNvPr id="21" name="Straight Connector 20"/>
          <p:cNvCxnSpPr/>
          <p:nvPr userDrawn="1"/>
        </p:nvCxnSpPr>
        <p:spPr>
          <a:xfrm>
            <a:off x="257575" y="3434575"/>
            <a:ext cx="3125131" cy="0"/>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22" name="Straight Connector 21"/>
          <p:cNvCxnSpPr/>
          <p:nvPr userDrawn="1"/>
        </p:nvCxnSpPr>
        <p:spPr>
          <a:xfrm>
            <a:off x="3463553" y="3434575"/>
            <a:ext cx="3125131" cy="0"/>
          </a:xfrm>
          <a:prstGeom prst="line">
            <a:avLst/>
          </a:prstGeom>
          <a:ln w="12700"/>
        </p:spPr>
        <p:style>
          <a:lnRef idx="1">
            <a:schemeClr val="accent2"/>
          </a:lnRef>
          <a:fillRef idx="0">
            <a:schemeClr val="accent2"/>
          </a:fillRef>
          <a:effectRef idx="0">
            <a:schemeClr val="accent2"/>
          </a:effectRef>
          <a:fontRef idx="minor">
            <a:schemeClr val="tx1"/>
          </a:fontRef>
        </p:style>
      </p:cxnSp>
      <p:sp>
        <p:nvSpPr>
          <p:cNvPr id="23"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24"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22"/>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25" name="Picture 2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3817054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et Attention">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9447938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5" name="Picture 4"/>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bwMode="hidden">
          <a:xfrm>
            <a:off x="0" y="642938"/>
            <a:ext cx="6858000" cy="3857625"/>
          </a:xfrm>
          <a:prstGeom prst="rect">
            <a:avLst/>
          </a:prstGeom>
        </p:spPr>
      </p:pic>
      <p:sp>
        <p:nvSpPr>
          <p:cNvPr id="8" name="Text Placeholder 7"/>
          <p:cNvSpPr>
            <a:spLocks noGrp="1"/>
          </p:cNvSpPr>
          <p:nvPr>
            <p:ph type="body" sz="quarter" idx="11"/>
          </p:nvPr>
        </p:nvSpPr>
        <p:spPr>
          <a:xfrm>
            <a:off x="246062" y="869949"/>
            <a:ext cx="6355459" cy="3350787"/>
          </a:xfrm>
          <a:prstGeom prst="rect">
            <a:avLst/>
          </a:prstGeom>
        </p:spPr>
        <p:txBody>
          <a:bodyPr/>
          <a:lstStyle>
            <a:lvl1pPr marL="0" indent="0">
              <a:buFont typeface="Arial" panose="020B0604020202020204" pitchFamily="34" charset="0"/>
              <a:buNone/>
              <a:defRPr sz="2800" b="1">
                <a:solidFill>
                  <a:schemeClr val="bg1"/>
                </a:solidFill>
              </a:defRPr>
            </a:lvl1pPr>
            <a:lvl2pPr marL="342900" indent="0">
              <a:buNone/>
              <a:defRPr>
                <a:solidFill>
                  <a:schemeClr val="bg1"/>
                </a:solidFill>
              </a:defRPr>
            </a:lvl2pPr>
            <a:lvl3pPr marL="685800" indent="0">
              <a:buFont typeface="Arial" panose="020B0604020202020204" pitchFamily="34" charset="0"/>
              <a:buNone/>
              <a:defRPr>
                <a:solidFill>
                  <a:schemeClr val="bg1"/>
                </a:solidFill>
              </a:defRPr>
            </a:lvl3pPr>
            <a:lvl4pPr marL="1028700" indent="0">
              <a:buNone/>
              <a:defRPr>
                <a:solidFill>
                  <a:schemeClr val="bg1"/>
                </a:solidFill>
              </a:defRPr>
            </a:lvl4pPr>
            <a:lvl5pPr marL="1371600" indent="0">
              <a:buFont typeface="Arial" panose="020B0604020202020204" pitchFamily="34" charset="0"/>
              <a:buNone/>
              <a:defRPr>
                <a:solidFill>
                  <a:schemeClr val="bg1"/>
                </a:solidFill>
              </a:defRPr>
            </a:lvl5pPr>
          </a:lstStyle>
          <a:p>
            <a:pPr lvl="0"/>
            <a:r>
              <a:rPr lang="en-US" dirty="0"/>
              <a:t>Click to edit Master text styles</a:t>
            </a:r>
          </a:p>
        </p:txBody>
      </p:sp>
      <p:sp>
        <p:nvSpPr>
          <p:cNvPr id="2" name="Slide Number Placeholder 1"/>
          <p:cNvSpPr>
            <a:spLocks noGrp="1"/>
          </p:cNvSpPr>
          <p:nvPr>
            <p:ph type="sldNum" sz="quarter" idx="12"/>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7" name="Picture 6"/>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2502882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8193540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grpSp>
        <p:nvGrpSpPr>
          <p:cNvPr id="2" name="Group 1"/>
          <p:cNvGrpSpPr/>
          <p:nvPr userDrawn="1"/>
        </p:nvGrpSpPr>
        <p:grpSpPr bwMode="hidden">
          <a:xfrm>
            <a:off x="0" y="642938"/>
            <a:ext cx="6858000" cy="3857625"/>
            <a:chOff x="0" y="642938"/>
            <a:chExt cx="6858000" cy="3857625"/>
          </a:xfrm>
        </p:grpSpPr>
        <p:pic>
          <p:nvPicPr>
            <p:cNvPr id="4" name="Picture 3"/>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bwMode="hidden">
            <a:xfrm>
              <a:off x="0" y="642938"/>
              <a:ext cx="6858000" cy="3857625"/>
            </a:xfrm>
            <a:prstGeom prst="rect">
              <a:avLst/>
            </a:prstGeom>
          </p:spPr>
        </p:pic>
        <p:sp>
          <p:nvSpPr>
            <p:cNvPr id="6" name="Rectangle 5"/>
            <p:cNvSpPr/>
            <p:nvPr userDrawn="1"/>
          </p:nvSpPr>
          <p:spPr bwMode="hidden">
            <a:xfrm>
              <a:off x="6012180" y="3997643"/>
              <a:ext cx="685800" cy="342900"/>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endParaRPr>
            </a:p>
          </p:txBody>
        </p:sp>
      </p:grpSp>
      <p:pic>
        <p:nvPicPr>
          <p:cNvPr id="8" name="Picture 7"/>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5885501" y="175170"/>
            <a:ext cx="837275" cy="191878"/>
          </a:xfrm>
          <a:prstGeom prst="rect">
            <a:avLst/>
          </a:prstGeom>
        </p:spPr>
      </p:pic>
      <p:sp>
        <p:nvSpPr>
          <p:cNvPr id="11" name="Text Placeholder 10"/>
          <p:cNvSpPr>
            <a:spLocks noGrp="1"/>
          </p:cNvSpPr>
          <p:nvPr>
            <p:ph type="body" sz="quarter" idx="10"/>
          </p:nvPr>
        </p:nvSpPr>
        <p:spPr>
          <a:xfrm>
            <a:off x="1376855" y="2130901"/>
            <a:ext cx="4098305" cy="630942"/>
          </a:xfrm>
          <a:prstGeom prst="rect">
            <a:avLst/>
          </a:prstGeom>
          <a:noFill/>
        </p:spPr>
        <p:txBody>
          <a:bodyPr wrap="square" rtlCol="0">
            <a:spAutoFit/>
          </a:bodyPr>
          <a:lstStyle>
            <a:lvl1pPr marL="0" indent="0">
              <a:buNone/>
              <a:defRPr lang="en-US" sz="3500" spc="-113" smtClean="0">
                <a:solidFill>
                  <a:schemeClr val="tx2"/>
                </a:solidFill>
              </a:defRPr>
            </a:lvl1pPr>
            <a:lvl2pPr>
              <a:defRPr lang="en-US" sz="1800" smtClean="0">
                <a:solidFill>
                  <a:schemeClr val="tx1"/>
                </a:solidFill>
                <a:latin typeface="+mn-lt"/>
                <a:ea typeface="+mn-ea"/>
                <a:cs typeface="+mn-cs"/>
              </a:defRPr>
            </a:lvl2pPr>
            <a:lvl3pPr>
              <a:defRPr lang="en-US" sz="1800" smtClean="0">
                <a:solidFill>
                  <a:schemeClr val="tx1"/>
                </a:solidFill>
                <a:latin typeface="+mn-lt"/>
                <a:ea typeface="+mn-ea"/>
                <a:cs typeface="+mn-cs"/>
              </a:defRPr>
            </a:lvl3pPr>
            <a:lvl4pPr>
              <a:defRPr lang="en-US" sz="1800" smtClean="0">
                <a:solidFill>
                  <a:schemeClr val="tx1"/>
                </a:solidFill>
                <a:latin typeface="+mn-lt"/>
                <a:ea typeface="+mn-ea"/>
                <a:cs typeface="+mn-cs"/>
              </a:defRPr>
            </a:lvl4pPr>
            <a:lvl5pPr>
              <a:defRPr lang="en-US" sz="1800">
                <a:solidFill>
                  <a:schemeClr val="tx1"/>
                </a:solidFill>
                <a:latin typeface="+mn-lt"/>
                <a:ea typeface="+mn-ea"/>
                <a:cs typeface="+mn-cs"/>
              </a:defRPr>
            </a:lvl5pPr>
          </a:lstStyle>
          <a:p>
            <a:pPr marL="0" lvl="0" algn="ctr" defTabSz="457200"/>
            <a:endParaRPr lang="en-US" dirty="0"/>
          </a:p>
        </p:txBody>
      </p:sp>
      <p:sp>
        <p:nvSpPr>
          <p:cNvPr id="5" name="Slide Number Placeholder 4"/>
          <p:cNvSpPr>
            <a:spLocks noGrp="1"/>
          </p:cNvSpPr>
          <p:nvPr>
            <p:ph type="sldNum" sz="quarter" idx="11"/>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spTree>
    <p:extLst>
      <p:ext uri="{BB962C8B-B14F-4D97-AF65-F5344CB8AC3E}">
        <p14:creationId xmlns:p14="http://schemas.microsoft.com/office/powerpoint/2010/main" val="375589206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31678317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20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grpSp>
        <p:nvGrpSpPr>
          <p:cNvPr id="22" name="Group 21"/>
          <p:cNvGrpSpPr/>
          <p:nvPr userDrawn="1"/>
        </p:nvGrpSpPr>
        <p:grpSpPr bwMode="hidden">
          <a:xfrm>
            <a:off x="0" y="642938"/>
            <a:ext cx="6858000" cy="3857625"/>
            <a:chOff x="0" y="642938"/>
            <a:chExt cx="6858000" cy="3857625"/>
          </a:xfrm>
        </p:grpSpPr>
        <p:pic>
          <p:nvPicPr>
            <p:cNvPr id="23" name="Picture 22"/>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bwMode="hidden">
            <a:xfrm>
              <a:off x="0" y="642938"/>
              <a:ext cx="6858000" cy="3857625"/>
            </a:xfrm>
            <a:prstGeom prst="rect">
              <a:avLst/>
            </a:prstGeom>
          </p:spPr>
        </p:pic>
        <p:sp>
          <p:nvSpPr>
            <p:cNvPr id="24" name="Rectangle 23"/>
            <p:cNvSpPr/>
            <p:nvPr userDrawn="1"/>
          </p:nvSpPr>
          <p:spPr bwMode="hidden">
            <a:xfrm>
              <a:off x="6012180" y="3997643"/>
              <a:ext cx="685800" cy="342900"/>
            </a:xfrm>
            <a:prstGeom prst="rect">
              <a:avLst/>
            </a:prstGeom>
            <a:solidFill>
              <a:srgbClr val="F4F4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endParaRPr>
            </a:p>
          </p:txBody>
        </p:sp>
      </p:grpSp>
      <p:sp>
        <p:nvSpPr>
          <p:cNvPr id="6" name="Title 13"/>
          <p:cNvSpPr>
            <a:spLocks noGrp="1"/>
          </p:cNvSpPr>
          <p:nvPr>
            <p:ph type="title" hasCustomPrompt="1"/>
          </p:nvPr>
        </p:nvSpPr>
        <p:spPr>
          <a:xfrm>
            <a:off x="257577" y="99770"/>
            <a:ext cx="5546633" cy="534556"/>
          </a:xfrm>
          <a:prstGeom prst="rect">
            <a:avLst/>
          </a:prstGeom>
        </p:spPr>
        <p:txBody>
          <a:bodyPr>
            <a:noAutofit/>
          </a:bodyPr>
          <a:lstStyle>
            <a:lvl1pPr>
              <a:defRPr lang="en-US" sz="1600" dirty="0"/>
            </a:lvl1pPr>
          </a:lstStyle>
          <a:p>
            <a:pPr lvl="0"/>
            <a:r>
              <a:rPr lang="en-US" dirty="0"/>
              <a:t>Agenda</a:t>
            </a:r>
          </a:p>
        </p:txBody>
      </p:sp>
      <p:sp>
        <p:nvSpPr>
          <p:cNvPr id="15" name="Text Placeholder 14"/>
          <p:cNvSpPr>
            <a:spLocks noGrp="1"/>
          </p:cNvSpPr>
          <p:nvPr>
            <p:ph type="body" sz="quarter" idx="10"/>
          </p:nvPr>
        </p:nvSpPr>
        <p:spPr>
          <a:xfrm>
            <a:off x="257175" y="1009650"/>
            <a:ext cx="6266288" cy="389828"/>
          </a:xfrm>
          <a:prstGeom prst="rect">
            <a:avLst/>
          </a:prstGeom>
        </p:spPr>
        <p:txBody>
          <a:bodyPr/>
          <a:lstStyle>
            <a:lvl1pPr marL="0" indent="0">
              <a:buNone/>
              <a:defRPr sz="1400">
                <a:solidFill>
                  <a:schemeClr val="accent1"/>
                </a:solidFill>
              </a:defRPr>
            </a:lvl1pPr>
          </a:lstStyle>
          <a:p>
            <a:pPr lvl="0"/>
            <a:endParaRPr lang="en-US" dirty="0"/>
          </a:p>
        </p:txBody>
      </p:sp>
      <p:sp>
        <p:nvSpPr>
          <p:cNvPr id="16" name="Text Placeholder 14"/>
          <p:cNvSpPr>
            <a:spLocks noGrp="1"/>
          </p:cNvSpPr>
          <p:nvPr>
            <p:ph type="body" sz="quarter" idx="11"/>
          </p:nvPr>
        </p:nvSpPr>
        <p:spPr>
          <a:xfrm>
            <a:off x="257175" y="1408771"/>
            <a:ext cx="6266288" cy="389828"/>
          </a:xfrm>
          <a:prstGeom prst="rect">
            <a:avLst/>
          </a:prstGeom>
        </p:spPr>
        <p:txBody>
          <a:bodyPr/>
          <a:lstStyle>
            <a:lvl1pPr marL="0" indent="0">
              <a:buNone/>
              <a:defRPr sz="1400">
                <a:solidFill>
                  <a:schemeClr val="accent1"/>
                </a:solidFill>
              </a:defRPr>
            </a:lvl1pPr>
          </a:lstStyle>
          <a:p>
            <a:pPr lvl="0"/>
            <a:endParaRPr lang="en-US" dirty="0"/>
          </a:p>
        </p:txBody>
      </p:sp>
      <p:sp>
        <p:nvSpPr>
          <p:cNvPr id="17" name="Text Placeholder 14"/>
          <p:cNvSpPr>
            <a:spLocks noGrp="1"/>
          </p:cNvSpPr>
          <p:nvPr>
            <p:ph type="body" sz="quarter" idx="12"/>
          </p:nvPr>
        </p:nvSpPr>
        <p:spPr>
          <a:xfrm>
            <a:off x="257175" y="1807892"/>
            <a:ext cx="6266288" cy="389828"/>
          </a:xfrm>
          <a:prstGeom prst="rect">
            <a:avLst/>
          </a:prstGeom>
        </p:spPr>
        <p:txBody>
          <a:bodyPr/>
          <a:lstStyle>
            <a:lvl1pPr marL="0" indent="0">
              <a:buNone/>
              <a:defRPr sz="1400">
                <a:solidFill>
                  <a:schemeClr val="accent1"/>
                </a:solidFill>
              </a:defRPr>
            </a:lvl1pPr>
          </a:lstStyle>
          <a:p>
            <a:pPr lvl="0"/>
            <a:endParaRPr lang="en-US" dirty="0"/>
          </a:p>
        </p:txBody>
      </p:sp>
      <p:sp>
        <p:nvSpPr>
          <p:cNvPr id="18" name="Text Placeholder 14"/>
          <p:cNvSpPr>
            <a:spLocks noGrp="1"/>
          </p:cNvSpPr>
          <p:nvPr>
            <p:ph type="body" sz="quarter" idx="13"/>
          </p:nvPr>
        </p:nvSpPr>
        <p:spPr>
          <a:xfrm>
            <a:off x="257175" y="2207013"/>
            <a:ext cx="6266288" cy="389828"/>
          </a:xfrm>
          <a:prstGeom prst="rect">
            <a:avLst/>
          </a:prstGeom>
        </p:spPr>
        <p:txBody>
          <a:bodyPr/>
          <a:lstStyle>
            <a:lvl1pPr marL="0" indent="0">
              <a:buNone/>
              <a:defRPr sz="1400">
                <a:solidFill>
                  <a:schemeClr val="accent1"/>
                </a:solidFill>
              </a:defRPr>
            </a:lvl1pPr>
          </a:lstStyle>
          <a:p>
            <a:pPr lvl="0"/>
            <a:endParaRPr lang="en-US" dirty="0"/>
          </a:p>
        </p:txBody>
      </p:sp>
      <p:sp>
        <p:nvSpPr>
          <p:cNvPr id="19" name="Text Placeholder 14"/>
          <p:cNvSpPr>
            <a:spLocks noGrp="1"/>
          </p:cNvSpPr>
          <p:nvPr>
            <p:ph type="body" sz="quarter" idx="14"/>
          </p:nvPr>
        </p:nvSpPr>
        <p:spPr>
          <a:xfrm>
            <a:off x="257175" y="2606134"/>
            <a:ext cx="6266288" cy="389828"/>
          </a:xfrm>
          <a:prstGeom prst="rect">
            <a:avLst/>
          </a:prstGeom>
        </p:spPr>
        <p:txBody>
          <a:bodyPr/>
          <a:lstStyle>
            <a:lvl1pPr marL="0" indent="0">
              <a:buNone/>
              <a:defRPr sz="1400">
                <a:solidFill>
                  <a:schemeClr val="accent1"/>
                </a:solidFill>
              </a:defRPr>
            </a:lvl1pPr>
          </a:lstStyle>
          <a:p>
            <a:pPr lvl="0"/>
            <a:endParaRPr lang="en-US" dirty="0"/>
          </a:p>
        </p:txBody>
      </p:sp>
      <p:sp>
        <p:nvSpPr>
          <p:cNvPr id="20" name="Text Placeholder 14"/>
          <p:cNvSpPr>
            <a:spLocks noGrp="1"/>
          </p:cNvSpPr>
          <p:nvPr>
            <p:ph type="body" sz="quarter" idx="15"/>
          </p:nvPr>
        </p:nvSpPr>
        <p:spPr>
          <a:xfrm>
            <a:off x="257175" y="3005253"/>
            <a:ext cx="6266288" cy="389828"/>
          </a:xfrm>
          <a:prstGeom prst="rect">
            <a:avLst/>
          </a:prstGeom>
        </p:spPr>
        <p:txBody>
          <a:bodyPr/>
          <a:lstStyle>
            <a:lvl1pPr marL="0" indent="0">
              <a:buNone/>
              <a:defRPr sz="1400">
                <a:solidFill>
                  <a:schemeClr val="accent1"/>
                </a:solidFill>
              </a:defRPr>
            </a:lvl1pPr>
          </a:lstStyle>
          <a:p>
            <a:pPr lvl="0"/>
            <a:endParaRPr lang="en-US" dirty="0"/>
          </a:p>
        </p:txBody>
      </p:sp>
      <p:sp>
        <p:nvSpPr>
          <p:cNvPr id="8" name="Slide Number Placeholder 7"/>
          <p:cNvSpPr>
            <a:spLocks noGrp="1"/>
          </p:cNvSpPr>
          <p:nvPr>
            <p:ph type="sldNum" sz="quarter" idx="16"/>
          </p:nvPr>
        </p:nvSpPr>
        <p:spPr/>
        <p:txBody>
          <a:bodyPr/>
          <a:lstStyle>
            <a:lvl1pPr algn="r">
              <a:defRPr sz="900"/>
            </a:lvl1pPr>
          </a:lstStyle>
          <a:p>
            <a:fld id="{9EDC855F-5393-4ECC-82A4-1DDB6B23846B}" type="slidenum">
              <a:rPr lang="en-US" smtClean="0"/>
              <a:pPr/>
              <a:t>‹#›</a:t>
            </a:fld>
            <a:endParaRPr lang="en-US" dirty="0"/>
          </a:p>
        </p:txBody>
      </p:sp>
      <p:pic>
        <p:nvPicPr>
          <p:cNvPr id="25" name="Picture 24"/>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418975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Text Box">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extLst>
              <p:ext uri="{D42A27DB-BD31-4B8C-83A1-F6EECF244321}">
                <p14:modId xmlns:p14="http://schemas.microsoft.com/office/powerpoint/2010/main" val="342575201"/>
              </p:ext>
            </p:extLst>
          </p:nvPr>
        </p:nvGraphicFramePr>
        <p:xfrm>
          <a:off x="1192" y="1589"/>
          <a:ext cx="1190" cy="1587"/>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192" y="1589"/>
                        <a:ext cx="1190" cy="1587"/>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4"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7" name="Text Placeholder 16"/>
          <p:cNvSpPr>
            <a:spLocks noGrp="1"/>
          </p:cNvSpPr>
          <p:nvPr>
            <p:ph type="body" sz="quarter" idx="12"/>
          </p:nvPr>
        </p:nvSpPr>
        <p:spPr>
          <a:xfrm>
            <a:off x="257575" y="953037"/>
            <a:ext cx="6331106" cy="3641585"/>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9"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4"/>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0" name="Picture 9"/>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300979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ext Boxes">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17556782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1" name="Text Placeholder 16"/>
          <p:cNvSpPr>
            <a:spLocks noGrp="1"/>
          </p:cNvSpPr>
          <p:nvPr>
            <p:ph type="body" sz="quarter" idx="14"/>
          </p:nvPr>
        </p:nvSpPr>
        <p:spPr>
          <a:xfrm>
            <a:off x="257575" y="953037"/>
            <a:ext cx="3125131" cy="3641585"/>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22" name="Text Placeholder 16"/>
          <p:cNvSpPr>
            <a:spLocks noGrp="1"/>
          </p:cNvSpPr>
          <p:nvPr>
            <p:ph type="body" sz="quarter" idx="15"/>
          </p:nvPr>
        </p:nvSpPr>
        <p:spPr>
          <a:xfrm>
            <a:off x="3463553" y="953037"/>
            <a:ext cx="3125131" cy="3641585"/>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26"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27"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6"/>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0" name="Picture 9"/>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64180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Righ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1435878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1" name="Text Placeholder 16"/>
          <p:cNvSpPr>
            <a:spLocks noGrp="1"/>
          </p:cNvSpPr>
          <p:nvPr>
            <p:ph type="body" sz="quarter" idx="14"/>
          </p:nvPr>
        </p:nvSpPr>
        <p:spPr>
          <a:xfrm>
            <a:off x="257575" y="953037"/>
            <a:ext cx="3125131" cy="3641585"/>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2" name="Chart Placeholder 4"/>
          <p:cNvSpPr>
            <a:spLocks noGrp="1"/>
          </p:cNvSpPr>
          <p:nvPr>
            <p:ph type="chart" sz="quarter" idx="16"/>
          </p:nvPr>
        </p:nvSpPr>
        <p:spPr>
          <a:xfrm>
            <a:off x="3463553" y="953037"/>
            <a:ext cx="3125131" cy="3642122"/>
          </a:xfrm>
          <a:prstGeom prst="rect">
            <a:avLst/>
          </a:prstGeom>
        </p:spPr>
        <p:txBody>
          <a:bodyPr/>
          <a:lstStyle>
            <a:lvl1pPr>
              <a:defRPr sz="1050">
                <a:solidFill>
                  <a:schemeClr val="accent1"/>
                </a:solidFill>
              </a:defRPr>
            </a:lvl1pPr>
          </a:lstStyle>
          <a:p>
            <a:endParaRPr lang="en-US" dirty="0"/>
          </a:p>
        </p:txBody>
      </p:sp>
      <p:sp>
        <p:nvSpPr>
          <p:cNvPr id="18"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9"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7"/>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0" name="Picture 9"/>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254845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Lef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1" name="Text Placeholder 16"/>
          <p:cNvSpPr>
            <a:spLocks noGrp="1"/>
          </p:cNvSpPr>
          <p:nvPr>
            <p:ph type="body" sz="quarter" idx="14"/>
          </p:nvPr>
        </p:nvSpPr>
        <p:spPr>
          <a:xfrm>
            <a:off x="3463550" y="953037"/>
            <a:ext cx="3125131" cy="3642122"/>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2" name="Chart Placeholder 4"/>
          <p:cNvSpPr>
            <a:spLocks noGrp="1"/>
          </p:cNvSpPr>
          <p:nvPr>
            <p:ph type="chart" sz="quarter" idx="16"/>
          </p:nvPr>
        </p:nvSpPr>
        <p:spPr>
          <a:xfrm>
            <a:off x="257577" y="953037"/>
            <a:ext cx="3125131" cy="3642122"/>
          </a:xfrm>
          <a:prstGeom prst="rect">
            <a:avLst/>
          </a:prstGeom>
        </p:spPr>
        <p:txBody>
          <a:bodyPr/>
          <a:lstStyle>
            <a:lvl1pPr>
              <a:defRPr sz="1050">
                <a:solidFill>
                  <a:schemeClr val="accent1"/>
                </a:solidFill>
              </a:defRPr>
            </a:lvl1pPr>
          </a:lstStyle>
          <a:p>
            <a:endParaRPr lang="en-US" dirty="0"/>
          </a:p>
        </p:txBody>
      </p:sp>
      <p:sp>
        <p:nvSpPr>
          <p:cNvPr id="18"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9"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7"/>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0" name="Picture 9"/>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3268402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Righ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1" name="Text Placeholder 16"/>
          <p:cNvSpPr>
            <a:spLocks noGrp="1"/>
          </p:cNvSpPr>
          <p:nvPr>
            <p:ph type="body" sz="quarter" idx="14"/>
          </p:nvPr>
        </p:nvSpPr>
        <p:spPr>
          <a:xfrm>
            <a:off x="257575" y="953037"/>
            <a:ext cx="3125131" cy="3641585"/>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8"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9"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7"/>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sp>
        <p:nvSpPr>
          <p:cNvPr id="4" name="Table Placeholder 3"/>
          <p:cNvSpPr>
            <a:spLocks noGrp="1"/>
          </p:cNvSpPr>
          <p:nvPr>
            <p:ph type="tbl" sz="quarter" idx="18"/>
          </p:nvPr>
        </p:nvSpPr>
        <p:spPr>
          <a:xfrm>
            <a:off x="3436937" y="953036"/>
            <a:ext cx="3151743" cy="3641585"/>
          </a:xfrm>
          <a:prstGeom prst="rect">
            <a:avLst/>
          </a:prstGeom>
        </p:spPr>
        <p:txBody>
          <a:bodyPr/>
          <a:lstStyle/>
          <a:p>
            <a:endParaRPr lang="en-US"/>
          </a:p>
        </p:txBody>
      </p:sp>
      <p:pic>
        <p:nvPicPr>
          <p:cNvPr id="10" name="Picture 9"/>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222709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Lef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1" name="Text Placeholder 16"/>
          <p:cNvSpPr>
            <a:spLocks noGrp="1"/>
          </p:cNvSpPr>
          <p:nvPr>
            <p:ph type="body" sz="quarter" idx="14"/>
          </p:nvPr>
        </p:nvSpPr>
        <p:spPr>
          <a:xfrm>
            <a:off x="3463550" y="953037"/>
            <a:ext cx="3125131" cy="3642122"/>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8"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9"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2" name="Slide Number Placeholder 1"/>
          <p:cNvSpPr>
            <a:spLocks noGrp="1"/>
          </p:cNvSpPr>
          <p:nvPr>
            <p:ph type="sldNum" sz="quarter" idx="17"/>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sp>
        <p:nvSpPr>
          <p:cNvPr id="10" name="Table Placeholder 3"/>
          <p:cNvSpPr>
            <a:spLocks noGrp="1"/>
          </p:cNvSpPr>
          <p:nvPr>
            <p:ph type="tbl" sz="quarter" idx="18"/>
          </p:nvPr>
        </p:nvSpPr>
        <p:spPr>
          <a:xfrm>
            <a:off x="257175" y="953036"/>
            <a:ext cx="3151743" cy="3641585"/>
          </a:xfrm>
          <a:prstGeom prst="rect">
            <a:avLst/>
          </a:prstGeom>
        </p:spPr>
        <p:txBody>
          <a:bodyPr/>
          <a:lstStyle/>
          <a:p>
            <a:endParaRPr lang="en-US"/>
          </a:p>
        </p:txBody>
      </p:sp>
      <p:pic>
        <p:nvPicPr>
          <p:cNvPr id="11" name="Picture 10"/>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267020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p:cNvSpPr/>
          <p:nvPr userDrawn="1">
            <p:custDataLst>
              <p:tags r:id="rId2"/>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marL="0" lvl="0" indent="0" algn="ctr" eaLnBrk="1">
              <a:lnSpc>
                <a:spcPct val="100000"/>
              </a:lnSpc>
              <a:spcBef>
                <a:spcPct val="0"/>
              </a:spcBef>
              <a:spcAft>
                <a:spcPct val="0"/>
              </a:spcAft>
            </a:pPr>
            <a:endParaRPr lang="en-US" sz="1600" b="1" i="0" baseline="0"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2" name="Chart Placeholder 4"/>
          <p:cNvSpPr>
            <a:spLocks noGrp="1"/>
          </p:cNvSpPr>
          <p:nvPr>
            <p:ph type="chart" sz="quarter" idx="16"/>
          </p:nvPr>
        </p:nvSpPr>
        <p:spPr>
          <a:xfrm>
            <a:off x="257575" y="953037"/>
            <a:ext cx="3125131" cy="2559597"/>
          </a:xfrm>
          <a:prstGeom prst="rect">
            <a:avLst/>
          </a:prstGeom>
        </p:spPr>
        <p:txBody>
          <a:bodyPr/>
          <a:lstStyle>
            <a:lvl1pPr>
              <a:defRPr sz="1050"/>
            </a:lvl1pPr>
          </a:lstStyle>
          <a:p>
            <a:endParaRPr lang="en-US" dirty="0"/>
          </a:p>
        </p:txBody>
      </p:sp>
      <p:sp>
        <p:nvSpPr>
          <p:cNvPr id="8" name="Text Placeholder 16"/>
          <p:cNvSpPr>
            <a:spLocks noGrp="1"/>
          </p:cNvSpPr>
          <p:nvPr>
            <p:ph type="body" sz="quarter" idx="14"/>
          </p:nvPr>
        </p:nvSpPr>
        <p:spPr>
          <a:xfrm>
            <a:off x="257575" y="3596268"/>
            <a:ext cx="3125131" cy="1170878"/>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9" name="Title 13"/>
          <p:cNvSpPr>
            <a:spLocks noGrp="1"/>
          </p:cNvSpPr>
          <p:nvPr>
            <p:ph type="title"/>
          </p:nvPr>
        </p:nvSpPr>
        <p:spPr>
          <a:xfrm>
            <a:off x="257577" y="99770"/>
            <a:ext cx="5546633" cy="534556"/>
          </a:xfrm>
          <a:prstGeom prst="rect">
            <a:avLst/>
          </a:prstGeom>
        </p:spPr>
        <p:txBody>
          <a:bodyPr>
            <a:noAutofit/>
          </a:bodyPr>
          <a:lstStyle>
            <a:lvl1pPr>
              <a:defRPr sz="1600"/>
            </a:lvl1pPr>
          </a:lstStyle>
          <a:p>
            <a:r>
              <a:rPr lang="en-US" dirty="0"/>
              <a:t>Click to edit Master title style</a:t>
            </a:r>
          </a:p>
        </p:txBody>
      </p:sp>
      <p:sp>
        <p:nvSpPr>
          <p:cNvPr id="10" name="Text Placeholder 18"/>
          <p:cNvSpPr>
            <a:spLocks noGrp="1"/>
          </p:cNvSpPr>
          <p:nvPr>
            <p:ph type="body" sz="quarter" idx="13"/>
          </p:nvPr>
        </p:nvSpPr>
        <p:spPr>
          <a:xfrm>
            <a:off x="257175" y="634326"/>
            <a:ext cx="6331506" cy="318711"/>
          </a:xfrm>
          <a:prstGeom prst="rect">
            <a:avLst/>
          </a:prstGeom>
        </p:spPr>
        <p:txBody>
          <a:bodyPr/>
          <a:lstStyle>
            <a:lvl1pPr marL="0" indent="0">
              <a:buNone/>
              <a:defRPr>
                <a:solidFill>
                  <a:schemeClr val="bg1">
                    <a:lumMod val="50000"/>
                  </a:schemeClr>
                </a:solidFill>
              </a:defRPr>
            </a:lvl1pPr>
          </a:lstStyle>
          <a:p>
            <a:pPr lvl="0"/>
            <a:endParaRPr lang="en-US" dirty="0"/>
          </a:p>
        </p:txBody>
      </p:sp>
      <p:sp>
        <p:nvSpPr>
          <p:cNvPr id="16" name="Chart Placeholder 4"/>
          <p:cNvSpPr>
            <a:spLocks noGrp="1"/>
          </p:cNvSpPr>
          <p:nvPr>
            <p:ph type="chart" sz="quarter" idx="17"/>
          </p:nvPr>
        </p:nvSpPr>
        <p:spPr>
          <a:xfrm>
            <a:off x="3463550" y="953037"/>
            <a:ext cx="3125131" cy="2559597"/>
          </a:xfrm>
          <a:prstGeom prst="rect">
            <a:avLst/>
          </a:prstGeom>
        </p:spPr>
        <p:txBody>
          <a:bodyPr/>
          <a:lstStyle>
            <a:lvl1pPr>
              <a:defRPr sz="1050"/>
            </a:lvl1pPr>
          </a:lstStyle>
          <a:p>
            <a:endParaRPr lang="en-US" dirty="0"/>
          </a:p>
        </p:txBody>
      </p:sp>
      <p:sp>
        <p:nvSpPr>
          <p:cNvPr id="17" name="Text Placeholder 16"/>
          <p:cNvSpPr>
            <a:spLocks noGrp="1"/>
          </p:cNvSpPr>
          <p:nvPr>
            <p:ph type="body" sz="quarter" idx="18"/>
          </p:nvPr>
        </p:nvSpPr>
        <p:spPr>
          <a:xfrm>
            <a:off x="3463550" y="3596268"/>
            <a:ext cx="3125131" cy="1170878"/>
          </a:xfrm>
          <a:prstGeom prst="rect">
            <a:avLst/>
          </a:prstGeom>
        </p:spPr>
        <p:txBody>
          <a:bodyPr/>
          <a:lstStyle>
            <a:lvl1pPr marL="228600" indent="-228600">
              <a:defRPr lang="en-US" sz="1000" kern="1200" dirty="0" smtClean="0">
                <a:solidFill>
                  <a:schemeClr val="accent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457200" indent="-228600">
              <a:defRPr sz="1000">
                <a:solidFill>
                  <a:schemeClr val="accent1"/>
                </a:solidFill>
              </a:defRPr>
            </a:lvl2pPr>
            <a:lvl3pPr marL="685800" indent="-228600">
              <a:defRPr sz="900">
                <a:solidFill>
                  <a:schemeClr val="accent1"/>
                </a:solidFill>
              </a:defRPr>
            </a:lvl3pPr>
            <a:lvl4pPr marL="914400" indent="-228600">
              <a:defRPr sz="800">
                <a:solidFill>
                  <a:schemeClr val="accent1"/>
                </a:solidFill>
              </a:defRPr>
            </a:lvl4pPr>
            <a:lvl5pPr marL="1143000" indent="-228600">
              <a:defRPr sz="800">
                <a:solidFill>
                  <a:schemeClr val="accent1"/>
                </a:solidFill>
              </a:defRPr>
            </a:lvl5pPr>
            <a:lvl6pPr marL="1371600" indent="-228600">
              <a:defRPr sz="600">
                <a:solidFill>
                  <a:schemeClr val="accent1"/>
                </a:solidFill>
              </a:defRPr>
            </a:lvl6pPr>
          </a:lstStyle>
          <a:p>
            <a:pPr marL="228600" lvl="0" indent="-228600" algn="l" defTabSz="342900" rtl="0" eaLnBrk="1" latinLnBrk="0" hangingPunct="1">
              <a:spcBef>
                <a:spcPct val="20000"/>
              </a:spcBef>
              <a:buFontTx/>
              <a:buBlip>
                <a:blip r:embed="rId6"/>
              </a:buBlip>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2" name="Slide Number Placeholder 1"/>
          <p:cNvSpPr>
            <a:spLocks noGrp="1"/>
          </p:cNvSpPr>
          <p:nvPr>
            <p:ph type="sldNum" sz="quarter" idx="19"/>
          </p:nvPr>
        </p:nvSpPr>
        <p:spPr/>
        <p:txBody>
          <a:bodyPr vert="horz" lIns="91440" tIns="45720" rIns="91440" bIns="45720" rtlCol="0" anchor="ctr"/>
          <a:lstStyle>
            <a:lvl1pPr algn="r">
              <a:defRPr lang="en-US" sz="900" smtClean="0"/>
            </a:lvl1pPr>
          </a:lstStyle>
          <a:p>
            <a:fld id="{9EDC855F-5393-4ECC-82A4-1DDB6B23846B}" type="slidenum">
              <a:rPr lang="en-US" smtClean="0"/>
              <a:pPr/>
              <a:t>‹#›</a:t>
            </a:fld>
            <a:endParaRPr lang="en-US" dirty="0"/>
          </a:p>
        </p:txBody>
      </p:sp>
      <p:pic>
        <p:nvPicPr>
          <p:cNvPr id="14" name="Picture 13"/>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885502" y="175170"/>
            <a:ext cx="806842" cy="180993"/>
          </a:xfrm>
          <a:prstGeom prst="rect">
            <a:avLst/>
          </a:prstGeom>
        </p:spPr>
      </p:pic>
    </p:spTree>
    <p:extLst>
      <p:ext uri="{BB962C8B-B14F-4D97-AF65-F5344CB8AC3E}">
        <p14:creationId xmlns:p14="http://schemas.microsoft.com/office/powerpoint/2010/main" val="201142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9"/>
            </p:custDataLst>
            <p:extLst>
              <p:ext uri="{D42A27DB-BD31-4B8C-83A1-F6EECF244321}">
                <p14:modId xmlns:p14="http://schemas.microsoft.com/office/powerpoint/2010/main" val="2096994495"/>
              </p:ext>
            </p:extLst>
          </p:nvPr>
        </p:nvGraphicFramePr>
        <p:xfrm>
          <a:off x="1192" y="1589"/>
          <a:ext cx="1190" cy="1587"/>
        </p:xfrm>
        <a:graphic>
          <a:graphicData uri="http://schemas.openxmlformats.org/presentationml/2006/ole">
            <mc:AlternateContent xmlns:mc="http://schemas.openxmlformats.org/markup-compatibility/2006">
              <mc:Choice xmlns:v="urn:schemas-microsoft-com:vml" Requires="v">
                <p:oleObj name="think-cell Slide" r:id="rId20" imgW="216" imgH="216" progId="TCLayout.ActiveDocument.1">
                  <p:embed/>
                </p:oleObj>
              </mc:Choice>
              <mc:Fallback>
                <p:oleObj name="think-cell Slide" r:id="rId20" imgW="216" imgH="216" progId="TCLayout.ActiveDocument.1">
                  <p:embed/>
                  <p:pic>
                    <p:nvPicPr>
                      <p:cNvPr id="0" name=""/>
                      <p:cNvPicPr/>
                      <p:nvPr/>
                    </p:nvPicPr>
                    <p:blipFill>
                      <a:blip r:embed="rId21"/>
                      <a:stretch>
                        <a:fillRect/>
                      </a:stretch>
                    </p:blipFill>
                    <p:spPr>
                      <a:xfrm>
                        <a:off x="1192" y="1589"/>
                        <a:ext cx="1190" cy="1587"/>
                      </a:xfrm>
                      <a:prstGeom prst="rect">
                        <a:avLst/>
                      </a:prstGeom>
                    </p:spPr>
                  </p:pic>
                </p:oleObj>
              </mc:Fallback>
            </mc:AlternateContent>
          </a:graphicData>
        </a:graphic>
      </p:graphicFrame>
      <p:sp>
        <p:nvSpPr>
          <p:cNvPr id="3" name="Slide Number Placeholder 2"/>
          <p:cNvSpPr>
            <a:spLocks noGrp="1"/>
          </p:cNvSpPr>
          <p:nvPr>
            <p:ph type="sldNum" sz="quarter" idx="4"/>
          </p:nvPr>
        </p:nvSpPr>
        <p:spPr>
          <a:xfrm>
            <a:off x="4843463" y="4767263"/>
            <a:ext cx="1543050" cy="274637"/>
          </a:xfrm>
          <a:prstGeom prst="rect">
            <a:avLst/>
          </a:prstGeom>
        </p:spPr>
        <p:txBody>
          <a:bodyPr vert="horz" lIns="91440" tIns="45720" rIns="91440" bIns="45720" rtlCol="0" anchor="ctr"/>
          <a:lstStyle>
            <a:lvl1pPr>
              <a:defRPr lang="en-US" sz="900" smtClean="0">
                <a:solidFill>
                  <a:schemeClr val="tx1">
                    <a:tint val="75000"/>
                  </a:schemeClr>
                </a:solidFill>
              </a:defRPr>
            </a:lvl1pPr>
          </a:lstStyle>
          <a:p>
            <a:pPr algn="r"/>
            <a:fld id="{9EDC855F-5393-4ECC-82A4-1DDB6B23846B}" type="slidenum">
              <a:rPr lang="en-US" smtClean="0"/>
              <a:pPr algn="r"/>
              <a:t>‹#›</a:t>
            </a:fld>
            <a:endParaRPr lang="en-US" dirty="0"/>
          </a:p>
        </p:txBody>
      </p:sp>
    </p:spTree>
    <p:extLst>
      <p:ext uri="{BB962C8B-B14F-4D97-AF65-F5344CB8AC3E}">
        <p14:creationId xmlns:p14="http://schemas.microsoft.com/office/powerpoint/2010/main" val="1773199018"/>
      </p:ext>
    </p:extLst>
  </p:cSld>
  <p:clrMap bg1="lt1" tx1="dk1" bg2="lt2" tx2="dk2" accent1="accent1" accent2="accent2" accent3="accent3" accent4="accent4" accent5="accent5" accent6="accent6" hlink="hlink" folHlink="folHlink"/>
  <p:sldLayoutIdLst>
    <p:sldLayoutId id="2147483652" r:id="rId1"/>
    <p:sldLayoutId id="2147483661" r:id="rId2"/>
    <p:sldLayoutId id="2147483649" r:id="rId3"/>
    <p:sldLayoutId id="2147483650" r:id="rId4"/>
    <p:sldLayoutId id="2147483653" r:id="rId5"/>
    <p:sldLayoutId id="2147483663" r:id="rId6"/>
    <p:sldLayoutId id="2147483666" r:id="rId7"/>
    <p:sldLayoutId id="2147483667" r:id="rId8"/>
    <p:sldLayoutId id="2147483659" r:id="rId9"/>
    <p:sldLayoutId id="2147483654" r:id="rId10"/>
    <p:sldLayoutId id="2147483662" r:id="rId11"/>
    <p:sldLayoutId id="2147483655" r:id="rId12"/>
    <p:sldLayoutId id="2147483664" r:id="rId13"/>
    <p:sldLayoutId id="2147483656" r:id="rId14"/>
    <p:sldLayoutId id="2147483657" r:id="rId15"/>
    <p:sldLayoutId id="2147483658" r:id="rId16"/>
    <p:sldLayoutId id="2147483660" r:id="rId17"/>
  </p:sldLayoutIdLst>
  <p:hf hdr="0" ftr="0" dt="0"/>
  <p:txStyles>
    <p:titleStyle>
      <a:lvl1pPr algn="l" defTabSz="342900" rtl="0" eaLnBrk="1" latinLnBrk="0" hangingPunct="1">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p:titleStyle>
    <p:bodyStyle>
      <a:lvl1pPr marL="257175" indent="-257175" algn="l" defTabSz="342900" rtl="0" eaLnBrk="1" latinLnBrk="0" hangingPunct="1">
        <a:spcBef>
          <a:spcPct val="20000"/>
        </a:spcBef>
        <a:buFontTx/>
        <a:buBlip>
          <a:blip r:embed="rId22"/>
        </a:buBlip>
        <a:defRPr sz="1200" kern="1200">
          <a:solidFill>
            <a:srgbClr val="17294E"/>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1pPr>
      <a:lvl2pPr marL="557213" indent="-214313" algn="l" defTabSz="342900" rtl="0" eaLnBrk="1" latinLnBrk="0" hangingPunct="1">
        <a:spcBef>
          <a:spcPct val="20000"/>
        </a:spcBef>
        <a:buClr>
          <a:srgbClr val="1E3860"/>
        </a:buClr>
        <a:buFont typeface="Wingdings" panose="05000000000000000000" pitchFamily="2" charset="2"/>
        <a:buChar char="§"/>
        <a:defRPr sz="1100" kern="1200">
          <a:solidFill>
            <a:srgbClr val="17294E"/>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2pPr>
      <a:lvl3pPr marL="857250" indent="-171450" algn="l" defTabSz="342900" rtl="0" eaLnBrk="1" latinLnBrk="0" hangingPunct="1">
        <a:spcBef>
          <a:spcPct val="20000"/>
        </a:spcBef>
        <a:buFontTx/>
        <a:buBlip>
          <a:blip r:embed="rId22"/>
        </a:buBlip>
        <a:defRPr sz="1050" kern="1200">
          <a:solidFill>
            <a:srgbClr val="17294E"/>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3pPr>
      <a:lvl4pPr marL="1200150" indent="-171450" algn="l" defTabSz="342900" rtl="0" eaLnBrk="1" latinLnBrk="0" hangingPunct="1">
        <a:spcBef>
          <a:spcPct val="20000"/>
        </a:spcBef>
        <a:buFont typeface="Arial"/>
        <a:buChar char="–"/>
        <a:defRPr sz="1000" kern="1200">
          <a:solidFill>
            <a:srgbClr val="17294E"/>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4pPr>
      <a:lvl5pPr marL="1543050" indent="-171450" algn="l" defTabSz="342900" rtl="0" eaLnBrk="1" latinLnBrk="0" hangingPunct="1">
        <a:spcBef>
          <a:spcPct val="20000"/>
        </a:spcBef>
        <a:buClr>
          <a:srgbClr val="FAA661"/>
        </a:buClr>
        <a:buFontTx/>
        <a:buBlip>
          <a:blip r:embed="rId22"/>
        </a:buBlip>
        <a:defRPr sz="1000" kern="1200">
          <a:solidFill>
            <a:srgbClr val="17294E"/>
          </a:solidFill>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4.emf"/><Relationship Id="rId4"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4.emf"/><Relationship Id="rId4"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image" Target="../media/image4.emf"/><Relationship Id="rId4" Type="http://schemas.openxmlformats.org/officeDocument/2006/relationships/oleObject" Target="../embeddings/oleObject21.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12.jpeg"/><Relationship Id="rId5" Type="http://schemas.openxmlformats.org/officeDocument/2006/relationships/image" Target="../media/image4.emf"/><Relationship Id="rId4"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13.jpeg"/><Relationship Id="rId5" Type="http://schemas.openxmlformats.org/officeDocument/2006/relationships/image" Target="../media/image4.emf"/><Relationship Id="rId4"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image" Target="../media/image4.emf"/><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2.xml"/><Relationship Id="rId1" Type="http://schemas.openxmlformats.org/officeDocument/2006/relationships/tags" Target="../tags/tag61.xml"/><Relationship Id="rId5" Type="http://schemas.openxmlformats.org/officeDocument/2006/relationships/image" Target="../media/image4.emf"/><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4.emf"/><Relationship Id="rId4" Type="http://schemas.openxmlformats.org/officeDocument/2006/relationships/oleObject" Target="../embeddings/oleObject22.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image" Target="../media/image4.emf"/><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image" Target="../media/image14.png"/><Relationship Id="rId5" Type="http://schemas.openxmlformats.org/officeDocument/2006/relationships/image" Target="../media/image4.emf"/><Relationship Id="rId4" Type="http://schemas.openxmlformats.org/officeDocument/2006/relationships/oleObject" Target="../embeddings/oleObject22.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4.xml"/><Relationship Id="rId5" Type="http://schemas.openxmlformats.org/officeDocument/2006/relationships/image" Target="../media/image1.emf"/><Relationship Id="rId4" Type="http://schemas.openxmlformats.org/officeDocument/2006/relationships/oleObject" Target="../embeddings/oleObject19.bin"/></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4.emf"/><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6.jpe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15.jpeg"/><Relationship Id="rId5" Type="http://schemas.openxmlformats.org/officeDocument/2006/relationships/image" Target="../media/image4.emf"/><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6.jpe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15.jpeg"/><Relationship Id="rId5" Type="http://schemas.openxmlformats.org/officeDocument/2006/relationships/image" Target="../media/image4.emf"/><Relationship Id="rId4" Type="http://schemas.openxmlformats.org/officeDocument/2006/relationships/oleObject" Target="../embeddings/oleObject21.bin"/></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image" Target="../media/image4.emf"/><Relationship Id="rId4" Type="http://schemas.openxmlformats.org/officeDocument/2006/relationships/oleObject" Target="../embeddings/oleObject21.bin"/></Relationships>
</file>

<file path=ppt/slides/_rels/slide2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2.xml"/><Relationship Id="rId7" Type="http://schemas.openxmlformats.org/officeDocument/2006/relationships/image" Target="../media/image17.png"/><Relationship Id="rId2" Type="http://schemas.openxmlformats.org/officeDocument/2006/relationships/slideLayout" Target="../slideLayouts/slideLayout17.xml"/><Relationship Id="rId1" Type="http://schemas.openxmlformats.org/officeDocument/2006/relationships/tags" Target="../tags/tag77.xml"/><Relationship Id="rId6" Type="http://schemas.openxmlformats.org/officeDocument/2006/relationships/image" Target="../media/image7.gif"/><Relationship Id="rId5" Type="http://schemas.openxmlformats.org/officeDocument/2006/relationships/image" Target="../media/image1.emf"/><Relationship Id="rId4" Type="http://schemas.openxmlformats.org/officeDocument/2006/relationships/oleObject" Target="../embeddings/oleObject23.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4.emf"/><Relationship Id="rId4" Type="http://schemas.openxmlformats.org/officeDocument/2006/relationships/oleObject" Target="../embeddings/oleObject20.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4.emf"/><Relationship Id="rId4" Type="http://schemas.openxmlformats.org/officeDocument/2006/relationships/oleObject" Target="../embeddings/oleObject20.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11.jpeg"/><Relationship Id="rId5" Type="http://schemas.openxmlformats.org/officeDocument/2006/relationships/image" Target="../media/image4.emf"/><Relationship Id="rId4" Type="http://schemas.openxmlformats.org/officeDocument/2006/relationships/oleObject" Target="../embeddings/oleObject21.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4.emf"/><Relationship Id="rId4" Type="http://schemas.openxmlformats.org/officeDocument/2006/relationships/oleObject" Target="../embeddings/oleObject20.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4.emf"/><Relationship Id="rId4" Type="http://schemas.openxmlformats.org/officeDocument/2006/relationships/oleObject" Target="../embeddings/oleObject20.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4.emf"/><Relationship Id="rId4"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4.emf"/><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nchor="t"/>
          <a:lstStyle/>
          <a:p>
            <a:r>
              <a:rPr lang="en-US" dirty="0"/>
              <a:t>Third Party Lending Overview</a:t>
            </a:r>
          </a:p>
        </p:txBody>
      </p:sp>
      <p:sp>
        <p:nvSpPr>
          <p:cNvPr id="6" name="Text Placeholder 5"/>
          <p:cNvSpPr>
            <a:spLocks noGrp="1"/>
          </p:cNvSpPr>
          <p:nvPr>
            <p:ph type="body" sz="quarter" idx="11"/>
          </p:nvPr>
        </p:nvSpPr>
        <p:spPr/>
        <p:txBody>
          <a:bodyPr/>
          <a:lstStyle/>
          <a:p>
            <a:r>
              <a:rPr lang="en-US" dirty="0"/>
              <a:t>2020</a:t>
            </a:r>
          </a:p>
        </p:txBody>
      </p:sp>
      <p:sp>
        <p:nvSpPr>
          <p:cNvPr id="7" name="Text Placeholder 6"/>
          <p:cNvSpPr>
            <a:spLocks noGrp="1"/>
          </p:cNvSpPr>
          <p:nvPr>
            <p:ph type="body" sz="quarter" idx="12"/>
          </p:nvPr>
        </p:nvSpPr>
        <p:spPr/>
        <p:txBody>
          <a:bodyPr/>
          <a:lstStyle/>
          <a:p>
            <a:r>
              <a:rPr lang="en-US" dirty="0"/>
              <a:t>4/24/2020</a:t>
            </a:r>
          </a:p>
        </p:txBody>
      </p:sp>
    </p:spTree>
    <p:extLst>
      <p:ext uri="{BB962C8B-B14F-4D97-AF65-F5344CB8AC3E}">
        <p14:creationId xmlns:p14="http://schemas.microsoft.com/office/powerpoint/2010/main" val="759717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2"/>
          </p:nvPr>
        </p:nvSpPr>
        <p:spPr>
          <a:xfrm>
            <a:off x="158750" y="1168882"/>
            <a:ext cx="6429931" cy="3063825"/>
          </a:xfrm>
        </p:spPr>
        <p:txBody>
          <a:bodyPr/>
          <a:lstStyle/>
          <a:p>
            <a:pPr marL="457200" lvl="2" indent="0">
              <a:buNone/>
            </a:pPr>
            <a:r>
              <a:rPr lang="en-US" sz="1050" b="1" dirty="0"/>
              <a:t>Purchase Calculation (Owner Occupied SFR)</a:t>
            </a:r>
          </a:p>
          <a:p>
            <a:pPr marL="457200" lvl="2" indent="0">
              <a:buNone/>
            </a:pPr>
            <a:r>
              <a:rPr lang="en-US" sz="1050" dirty="0"/>
              <a:t>$2,000,000  100%	       Purchase Price</a:t>
            </a:r>
          </a:p>
          <a:p>
            <a:pPr marL="457200" lvl="2" indent="0">
              <a:buNone/>
            </a:pPr>
            <a:r>
              <a:rPr lang="en-US" sz="1050" dirty="0"/>
              <a:t>$600,00       30%		       Required Down-Payment</a:t>
            </a:r>
          </a:p>
          <a:p>
            <a:pPr marL="457200" lvl="2" indent="0">
              <a:buNone/>
            </a:pPr>
            <a:endParaRPr lang="en-US" sz="1050" dirty="0"/>
          </a:p>
          <a:p>
            <a:pPr marL="457200" lvl="2" indent="0">
              <a:buNone/>
            </a:pPr>
            <a:r>
              <a:rPr lang="en-US" sz="1050" dirty="0"/>
              <a:t>$200,00       10% 		       Cash Down Payment</a:t>
            </a:r>
          </a:p>
          <a:p>
            <a:pPr marL="457200" lvl="2" indent="0">
              <a:buNone/>
            </a:pPr>
            <a:r>
              <a:rPr lang="en-US" sz="1050" dirty="0"/>
              <a:t>$400,00       20%		       Pledge the Remainder</a:t>
            </a:r>
          </a:p>
          <a:p>
            <a:pPr marL="457200" lvl="2" indent="0">
              <a:buNone/>
            </a:pPr>
            <a:endParaRPr lang="en-US" sz="1050" dirty="0"/>
          </a:p>
          <a:p>
            <a:pPr marL="457200" lvl="2" indent="0">
              <a:buNone/>
            </a:pPr>
            <a:r>
              <a:rPr lang="en-US" sz="1050" dirty="0"/>
              <a:t>$1,800,000  90%		Actual Loan Amount &amp; LTV (No MI)</a:t>
            </a:r>
          </a:p>
          <a:p>
            <a:pPr marL="457200" lvl="2" indent="0">
              <a:buNone/>
            </a:pPr>
            <a:endParaRPr lang="en-US" sz="1050" dirty="0"/>
          </a:p>
          <a:p>
            <a:pPr marL="457200" lvl="2" indent="0">
              <a:buNone/>
            </a:pPr>
            <a:r>
              <a:rPr lang="en-US" sz="1050" b="1" dirty="0"/>
              <a:t>Amount of Assets to Pledge</a:t>
            </a:r>
          </a:p>
          <a:p>
            <a:pPr marL="457200" lvl="2" indent="0">
              <a:buNone/>
            </a:pPr>
            <a:endParaRPr lang="en-US" sz="1050" b="1" dirty="0"/>
          </a:p>
          <a:p>
            <a:pPr marL="457200" lvl="2" indent="0">
              <a:buNone/>
            </a:pPr>
            <a:r>
              <a:rPr lang="en-US" sz="1050" dirty="0"/>
              <a:t>$400,000   1:1		Non-Volatile Assets – savings, CDs, money-market 						       accounts</a:t>
            </a:r>
          </a:p>
          <a:p>
            <a:pPr marL="457200" lvl="2" indent="0">
              <a:buNone/>
            </a:pPr>
            <a:endParaRPr lang="en-US" sz="1050" dirty="0"/>
          </a:p>
          <a:p>
            <a:pPr marL="457200" lvl="2" indent="0">
              <a:buNone/>
            </a:pPr>
            <a:r>
              <a:rPr lang="en-US" sz="1050" dirty="0"/>
              <a:t>$800,000   2:1		Volatile Assets – stocks, bonds, mutual funds, etc.</a:t>
            </a:r>
          </a:p>
          <a:p>
            <a:pPr marL="457200" lvl="2" indent="0">
              <a:buNone/>
            </a:pPr>
            <a:endParaRPr lang="en-US" sz="1100" dirty="0"/>
          </a:p>
          <a:p>
            <a:pPr marL="457200" lvl="2" indent="0">
              <a:buNone/>
            </a:pPr>
            <a:endParaRPr lang="en-US" sz="1100" dirty="0"/>
          </a:p>
          <a:p>
            <a:pPr marL="457200" lvl="2" indent="0">
              <a:buNone/>
            </a:pPr>
            <a:endParaRPr lang="en-US" sz="1100" dirty="0"/>
          </a:p>
          <a:p>
            <a:pPr marL="136525" lvl="2" indent="-80963">
              <a:buNone/>
              <a:tabLst>
                <a:tab pos="137160" algn="l"/>
              </a:tabLst>
            </a:pPr>
            <a:r>
              <a:rPr lang="en-US" sz="1000" dirty="0"/>
              <a:t>*	Please note: Properties located in Washington. D.C., West Virginia, and Virginia are not eligible for review under this program.</a:t>
            </a:r>
            <a:endParaRPr lang="en-US" dirty="0"/>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Pledged Asset Program</a:t>
            </a:r>
          </a:p>
        </p:txBody>
      </p:sp>
      <p:sp>
        <p:nvSpPr>
          <p:cNvPr id="2" name="Slide Number Placeholder 1"/>
          <p:cNvSpPr>
            <a:spLocks noGrp="1"/>
          </p:cNvSpPr>
          <p:nvPr>
            <p:ph type="sldNum" sz="quarter" idx="14"/>
          </p:nvPr>
        </p:nvSpPr>
        <p:spPr/>
        <p:txBody>
          <a:bodyPr/>
          <a:lstStyle/>
          <a:p>
            <a:fld id="{9EDC855F-5393-4ECC-82A4-1DDB6B23846B}" type="slidenum">
              <a:rPr lang="en-US" smtClean="0"/>
              <a:t>10</a:t>
            </a:fld>
            <a:endParaRPr lang="en-US" dirty="0"/>
          </a:p>
        </p:txBody>
      </p:sp>
    </p:spTree>
    <p:extLst>
      <p:ext uri="{BB962C8B-B14F-4D97-AF65-F5344CB8AC3E}">
        <p14:creationId xmlns:p14="http://schemas.microsoft.com/office/powerpoint/2010/main" val="215183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2"/>
          </p:nvPr>
        </p:nvSpPr>
        <p:spPr/>
        <p:txBody>
          <a:bodyPr/>
          <a:lstStyle/>
          <a:p>
            <a:pPr>
              <a:lnSpc>
                <a:spcPct val="150000"/>
              </a:lnSpc>
            </a:pPr>
            <a:r>
              <a:rPr lang="en-US" sz="1100" u="sng" dirty="0"/>
              <a:t>Cross-collateralize to reduce down payment</a:t>
            </a:r>
          </a:p>
          <a:p>
            <a:pPr lvl="1">
              <a:lnSpc>
                <a:spcPct val="150000"/>
              </a:lnSpc>
            </a:pPr>
            <a:r>
              <a:rPr lang="en-US" sz="900" dirty="0"/>
              <a:t>The cross-collateral program generally allows up to 90% financing of the eligible property value (the lesser of the appraised value or the purchase price), and, in certain cases (see below), an allowance for the borrower to elect not to make a down payment.</a:t>
            </a:r>
          </a:p>
          <a:p>
            <a:pPr lvl="1">
              <a:lnSpc>
                <a:spcPct val="150000"/>
              </a:lnSpc>
            </a:pPr>
            <a:r>
              <a:rPr lang="en-US" sz="900" dirty="0"/>
              <a:t>Primary residences, second homes, investment property types.</a:t>
            </a:r>
          </a:p>
          <a:p>
            <a:pPr lvl="1">
              <a:lnSpc>
                <a:spcPct val="150000"/>
              </a:lnSpc>
            </a:pPr>
            <a:r>
              <a:rPr lang="en-US" sz="900" dirty="0"/>
              <a:t>Purchase and Refinance transactions.</a:t>
            </a:r>
          </a:p>
          <a:p>
            <a:pPr lvl="1">
              <a:lnSpc>
                <a:spcPct val="150000"/>
              </a:lnSpc>
            </a:pPr>
            <a:r>
              <a:rPr lang="en-US" sz="900" dirty="0"/>
              <a:t>Available only for Wholesale Portfolio Products.</a:t>
            </a:r>
          </a:p>
          <a:p>
            <a:pPr marL="0" indent="0">
              <a:lnSpc>
                <a:spcPct val="150000"/>
              </a:lnSpc>
              <a:buNone/>
            </a:pPr>
            <a:endParaRPr lang="en-US" sz="1100" dirty="0"/>
          </a:p>
          <a:p>
            <a:pPr>
              <a:lnSpc>
                <a:spcPct val="150000"/>
              </a:lnSpc>
            </a:pPr>
            <a:r>
              <a:rPr lang="en-US" sz="1100" u="sng" dirty="0"/>
              <a:t>100% Financing when the following conditions are met:</a:t>
            </a:r>
          </a:p>
          <a:p>
            <a:pPr lvl="1">
              <a:lnSpc>
                <a:spcPct val="150000"/>
              </a:lnSpc>
            </a:pPr>
            <a:r>
              <a:rPr lang="en-US" sz="900" dirty="0"/>
              <a:t>Purchase transaction.</a:t>
            </a:r>
          </a:p>
          <a:p>
            <a:pPr lvl="1">
              <a:lnSpc>
                <a:spcPct val="150000"/>
              </a:lnSpc>
            </a:pPr>
            <a:r>
              <a:rPr lang="en-US" sz="900" dirty="0"/>
              <a:t>Effective LTV is at </a:t>
            </a:r>
            <a:r>
              <a:rPr lang="en-US" sz="900"/>
              <a:t>least 5% </a:t>
            </a:r>
            <a:r>
              <a:rPr lang="en-US" sz="900" dirty="0"/>
              <a:t>below the published guidelines.</a:t>
            </a:r>
          </a:p>
          <a:p>
            <a:pPr lvl="1">
              <a:lnSpc>
                <a:spcPct val="150000"/>
              </a:lnSpc>
            </a:pPr>
            <a:r>
              <a:rPr lang="en-US" sz="900" dirty="0"/>
              <a:t>12-month requirement for all mortgage payments to be held in liquid reserves.</a:t>
            </a:r>
          </a:p>
          <a:p>
            <a:pPr marL="0" indent="0">
              <a:buNone/>
            </a:pPr>
            <a:endParaRPr lang="en-US" sz="1200" dirty="0"/>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Cro</a:t>
            </a:r>
            <a:r>
              <a:rPr lang="en-US" i="1" spc="-53" dirty="0">
                <a:solidFill>
                  <a:schemeClr val="accent1"/>
                </a:solidFill>
              </a:rPr>
              <a:t>ss-Collate</a:t>
            </a:r>
            <a:r>
              <a:rPr lang="en-US" i="1" spc="-53" dirty="0">
                <a:solidFill>
                  <a:schemeClr val="tx1">
                    <a:lumMod val="75000"/>
                  </a:schemeClr>
                </a:solidFill>
              </a:rPr>
              <a:t>ralization</a:t>
            </a:r>
          </a:p>
        </p:txBody>
      </p:sp>
      <p:sp>
        <p:nvSpPr>
          <p:cNvPr id="2" name="Slide Number Placeholder 1"/>
          <p:cNvSpPr>
            <a:spLocks noGrp="1"/>
          </p:cNvSpPr>
          <p:nvPr>
            <p:ph type="sldNum" sz="quarter" idx="14"/>
          </p:nvPr>
        </p:nvSpPr>
        <p:spPr/>
        <p:txBody>
          <a:bodyPr/>
          <a:lstStyle/>
          <a:p>
            <a:fld id="{9EDC855F-5393-4ECC-82A4-1DDB6B23846B}" type="slidenum">
              <a:rPr lang="en-US" smtClean="0"/>
              <a:t>11</a:t>
            </a:fld>
            <a:endParaRPr lang="en-US" dirty="0"/>
          </a:p>
        </p:txBody>
      </p:sp>
    </p:spTree>
    <p:extLst>
      <p:ext uri="{BB962C8B-B14F-4D97-AF65-F5344CB8AC3E}">
        <p14:creationId xmlns:p14="http://schemas.microsoft.com/office/powerpoint/2010/main" val="391980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2"/>
          </p:nvPr>
        </p:nvSpPr>
        <p:spPr>
          <a:xfrm>
            <a:off x="523301" y="1019060"/>
            <a:ext cx="6065380" cy="3575562"/>
          </a:xfrm>
        </p:spPr>
        <p:txBody>
          <a:bodyPr/>
          <a:lstStyle/>
          <a:p>
            <a:pPr>
              <a:lnSpc>
                <a:spcPct val="150000"/>
              </a:lnSpc>
            </a:pPr>
            <a:r>
              <a:rPr lang="en-US" sz="1050" u="sng" dirty="0"/>
              <a:t>Example Calculation (Owner Occupied SFR)</a:t>
            </a:r>
          </a:p>
          <a:p>
            <a:pPr lvl="1">
              <a:lnSpc>
                <a:spcPct val="150000"/>
              </a:lnSpc>
            </a:pPr>
            <a:r>
              <a:rPr lang="en-US" sz="900" dirty="0"/>
              <a:t>Effective LTV is calculated by dividing the loan amount by the total, summed value of both properties.</a:t>
            </a:r>
          </a:p>
          <a:p>
            <a:pPr marL="228600" lvl="1" indent="0">
              <a:lnSpc>
                <a:spcPct val="150000"/>
              </a:lnSpc>
              <a:buNone/>
            </a:pPr>
            <a:endParaRPr lang="en-US" sz="900" dirty="0"/>
          </a:p>
          <a:p>
            <a:pPr marL="228600" lvl="1" indent="0">
              <a:lnSpc>
                <a:spcPct val="150000"/>
              </a:lnSpc>
              <a:buNone/>
            </a:pPr>
            <a:r>
              <a:rPr lang="en-US" sz="900" dirty="0"/>
              <a:t>$2,000,000		Property A Lesser of Purchase Price of Appraised Value</a:t>
            </a:r>
          </a:p>
          <a:p>
            <a:pPr marL="228600" lvl="1" indent="0">
              <a:lnSpc>
                <a:spcPct val="150000"/>
              </a:lnSpc>
              <a:buNone/>
            </a:pPr>
            <a:r>
              <a:rPr lang="en-US" sz="900" dirty="0"/>
              <a:t>$2,000,000		Property B Appraised Value</a:t>
            </a:r>
          </a:p>
          <a:p>
            <a:pPr marL="228600" lvl="1" indent="0">
              <a:lnSpc>
                <a:spcPct val="150000"/>
              </a:lnSpc>
              <a:buNone/>
            </a:pPr>
            <a:r>
              <a:rPr lang="en-US" sz="900" dirty="0"/>
              <a:t>$4,000,000		</a:t>
            </a:r>
            <a:r>
              <a:rPr lang="en-US" sz="900" b="1" dirty="0"/>
              <a:t>Total Value</a:t>
            </a:r>
          </a:p>
          <a:p>
            <a:pPr marL="228600" lvl="1" indent="0">
              <a:lnSpc>
                <a:spcPct val="150000"/>
              </a:lnSpc>
              <a:buNone/>
            </a:pPr>
            <a:endParaRPr lang="en-US" sz="900" b="1" dirty="0"/>
          </a:p>
          <a:p>
            <a:pPr marL="228600" lvl="1" indent="0">
              <a:lnSpc>
                <a:spcPct val="150000"/>
              </a:lnSpc>
              <a:buNone/>
            </a:pPr>
            <a:r>
              <a:rPr lang="en-US" sz="900" dirty="0"/>
              <a:t>$1,800,000		90% of Purchase Price Property A</a:t>
            </a:r>
          </a:p>
          <a:p>
            <a:pPr marL="228600" lvl="1" indent="0">
              <a:lnSpc>
                <a:spcPct val="150000"/>
              </a:lnSpc>
              <a:buNone/>
            </a:pPr>
            <a:r>
              <a:rPr lang="en-US" sz="900" dirty="0"/>
              <a:t>$300,000		Existing Loan Property B</a:t>
            </a:r>
          </a:p>
          <a:p>
            <a:pPr marL="228600" lvl="1" indent="0">
              <a:lnSpc>
                <a:spcPct val="150000"/>
              </a:lnSpc>
              <a:buNone/>
            </a:pPr>
            <a:r>
              <a:rPr lang="en-US" sz="900" dirty="0"/>
              <a:t>$2,100,000		</a:t>
            </a:r>
            <a:r>
              <a:rPr lang="en-US" sz="900" b="1" dirty="0"/>
              <a:t>Loan Amount Required</a:t>
            </a:r>
          </a:p>
          <a:p>
            <a:pPr marL="228600" lvl="1" indent="0">
              <a:lnSpc>
                <a:spcPct val="150000"/>
              </a:lnSpc>
              <a:buNone/>
            </a:pPr>
            <a:r>
              <a:rPr lang="en-US" sz="900" dirty="0"/>
              <a:t>$200,000		</a:t>
            </a:r>
            <a:r>
              <a:rPr lang="en-US" sz="900" b="1" dirty="0"/>
              <a:t>Cash Down Payment</a:t>
            </a:r>
          </a:p>
          <a:p>
            <a:pPr marL="228600" lvl="1" indent="0">
              <a:lnSpc>
                <a:spcPct val="150000"/>
              </a:lnSpc>
              <a:buNone/>
            </a:pPr>
            <a:endParaRPr lang="en-US" sz="900" dirty="0"/>
          </a:p>
          <a:p>
            <a:pPr marL="228600" lvl="1" indent="0">
              <a:lnSpc>
                <a:spcPct val="150000"/>
              </a:lnSpc>
              <a:buNone/>
            </a:pPr>
            <a:r>
              <a:rPr lang="en-US" sz="900" dirty="0"/>
              <a:t>52.5%			Effective (Combined) LTV</a:t>
            </a:r>
          </a:p>
          <a:p>
            <a:pPr marL="228600" lvl="1" indent="0">
              <a:buNone/>
            </a:pPr>
            <a:endParaRPr lang="en-US" sz="1100" dirty="0"/>
          </a:p>
          <a:p>
            <a:pPr marL="228600" lvl="1" indent="0">
              <a:buNone/>
            </a:pPr>
            <a:endParaRPr lang="en-US" sz="1100" dirty="0"/>
          </a:p>
          <a:p>
            <a:endParaRPr lang="en-US" sz="1100" dirty="0"/>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Cros</a:t>
            </a:r>
            <a:r>
              <a:rPr lang="en-US" i="1" spc="-53" dirty="0">
                <a:solidFill>
                  <a:schemeClr val="accent1"/>
                </a:solidFill>
              </a:rPr>
              <a:t>s-Co</a:t>
            </a:r>
            <a:r>
              <a:rPr lang="en-US" i="1" spc="-53" dirty="0">
                <a:solidFill>
                  <a:schemeClr val="tx1">
                    <a:lumMod val="75000"/>
                  </a:schemeClr>
                </a:solidFill>
              </a:rPr>
              <a:t>llateral Program</a:t>
            </a:r>
          </a:p>
        </p:txBody>
      </p:sp>
      <p:sp>
        <p:nvSpPr>
          <p:cNvPr id="2" name="Slide Number Placeholder 1"/>
          <p:cNvSpPr>
            <a:spLocks noGrp="1"/>
          </p:cNvSpPr>
          <p:nvPr>
            <p:ph type="sldNum" sz="quarter" idx="14"/>
          </p:nvPr>
        </p:nvSpPr>
        <p:spPr/>
        <p:txBody>
          <a:bodyPr/>
          <a:lstStyle/>
          <a:p>
            <a:fld id="{9EDC855F-5393-4ECC-82A4-1DDB6B23846B}" type="slidenum">
              <a:rPr lang="en-US" smtClean="0"/>
              <a:t>12</a:t>
            </a:fld>
            <a:endParaRPr lang="en-US" dirty="0"/>
          </a:p>
        </p:txBody>
      </p:sp>
    </p:spTree>
    <p:extLst>
      <p:ext uri="{BB962C8B-B14F-4D97-AF65-F5344CB8AC3E}">
        <p14:creationId xmlns:p14="http://schemas.microsoft.com/office/powerpoint/2010/main" val="360811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36109433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1" name="Text Placeholder 10"/>
          <p:cNvSpPr>
            <a:spLocks noGrp="1"/>
          </p:cNvSpPr>
          <p:nvPr>
            <p:ph type="body" sz="quarter" idx="14"/>
          </p:nvPr>
        </p:nvSpPr>
        <p:spPr>
          <a:xfrm>
            <a:off x="257575" y="953037"/>
            <a:ext cx="3205975" cy="3641585"/>
          </a:xfrm>
        </p:spPr>
        <p:txBody>
          <a:bodyPr/>
          <a:lstStyle/>
          <a:p>
            <a:pPr>
              <a:lnSpc>
                <a:spcPct val="150000"/>
              </a:lnSpc>
            </a:pPr>
            <a:r>
              <a:rPr lang="en-US" u="sng" dirty="0"/>
              <a:t>1-4 Unit Program</a:t>
            </a:r>
          </a:p>
          <a:p>
            <a:pPr lvl="1">
              <a:lnSpc>
                <a:spcPct val="150000"/>
              </a:lnSpc>
            </a:pPr>
            <a:r>
              <a:rPr lang="en-US" sz="900" dirty="0"/>
              <a:t>Owner-occupied, second home and investment occupancy types.</a:t>
            </a:r>
          </a:p>
          <a:p>
            <a:pPr lvl="1">
              <a:lnSpc>
                <a:spcPct val="150000"/>
              </a:lnSpc>
            </a:pPr>
            <a:r>
              <a:rPr lang="en-US" sz="900" dirty="0"/>
              <a:t>Properties should be completed, listed, and have reasonable marketing times. </a:t>
            </a:r>
          </a:p>
          <a:p>
            <a:pPr lvl="1">
              <a:lnSpc>
                <a:spcPct val="150000"/>
              </a:lnSpc>
            </a:pPr>
            <a:r>
              <a:rPr lang="en-US" sz="900" dirty="0"/>
              <a:t>Minimum loan amount is $750k, up to 60% LTV</a:t>
            </a:r>
          </a:p>
          <a:p>
            <a:pPr lvl="1">
              <a:lnSpc>
                <a:spcPct val="150000"/>
              </a:lnSpc>
            </a:pPr>
            <a:r>
              <a:rPr lang="en-US" sz="900" dirty="0"/>
              <a:t>Condos, co-ops and cross-collateralized loans not accepted. </a:t>
            </a:r>
          </a:p>
          <a:p>
            <a:pPr>
              <a:lnSpc>
                <a:spcPct val="150000"/>
              </a:lnSpc>
            </a:pPr>
            <a:endParaRPr lang="en-US" sz="700" dirty="0"/>
          </a:p>
          <a:p>
            <a:pPr>
              <a:lnSpc>
                <a:spcPct val="150000"/>
              </a:lnSpc>
            </a:pPr>
            <a:r>
              <a:rPr lang="en-US" u="sng" dirty="0"/>
              <a:t>Qualifying</a:t>
            </a:r>
            <a:endParaRPr lang="en-US" sz="700" u="sng" dirty="0"/>
          </a:p>
          <a:p>
            <a:pPr lvl="1">
              <a:lnSpc>
                <a:spcPct val="150000"/>
              </a:lnSpc>
            </a:pPr>
            <a:r>
              <a:rPr lang="en-US" sz="900" dirty="0"/>
              <a:t>Borrower to provide letter and proof of assets or income source that will be used to make the 12-month payments.</a:t>
            </a:r>
          </a:p>
          <a:p>
            <a:pPr lvl="1">
              <a:lnSpc>
                <a:spcPct val="150000"/>
              </a:lnSpc>
            </a:pPr>
            <a:r>
              <a:rPr lang="en-US" sz="900" dirty="0"/>
              <a:t>Cash proceeds from the loan may be used as a source of making the 12-month payments.</a:t>
            </a:r>
          </a:p>
          <a:p>
            <a:pPr lvl="1">
              <a:lnSpc>
                <a:spcPct val="150000"/>
              </a:lnSpc>
            </a:pPr>
            <a:r>
              <a:rPr lang="en-US" sz="900" dirty="0"/>
              <a:t>Minimum 680 FICO.</a:t>
            </a:r>
          </a:p>
          <a:p>
            <a:endParaRPr lang="en-US" spc="-53" dirty="0"/>
          </a:p>
        </p:txBody>
      </p:sp>
      <p:sp>
        <p:nvSpPr>
          <p:cNvPr id="2" name="Text Placeholder 1"/>
          <p:cNvSpPr>
            <a:spLocks noGrp="1"/>
          </p:cNvSpPr>
          <p:nvPr>
            <p:ph type="body" sz="quarter" idx="15"/>
          </p:nvPr>
        </p:nvSpPr>
        <p:spPr/>
        <p:txBody>
          <a:bodyPr/>
          <a:lstStyle/>
          <a:p>
            <a:pPr>
              <a:lnSpc>
                <a:spcPct val="150000"/>
              </a:lnSpc>
            </a:pPr>
            <a:r>
              <a:rPr lang="en-US" sz="1050" u="sng" dirty="0"/>
              <a:t>Terms</a:t>
            </a:r>
          </a:p>
          <a:p>
            <a:pPr lvl="1">
              <a:lnSpc>
                <a:spcPct val="150000"/>
              </a:lnSpc>
            </a:pPr>
            <a:r>
              <a:rPr lang="en-US" sz="900" dirty="0"/>
              <a:t>12-Month term.</a:t>
            </a:r>
          </a:p>
          <a:p>
            <a:pPr lvl="1">
              <a:lnSpc>
                <a:spcPct val="150000"/>
              </a:lnSpc>
            </a:pPr>
            <a:r>
              <a:rPr lang="en-US" sz="900" dirty="0"/>
              <a:t>Two 6-month renewal options available with review and renewal fees.</a:t>
            </a:r>
          </a:p>
          <a:p>
            <a:pPr lvl="1">
              <a:lnSpc>
                <a:spcPct val="150000"/>
              </a:lnSpc>
            </a:pPr>
            <a:r>
              <a:rPr lang="en-US" sz="900" dirty="0"/>
              <a:t>Interest-only.</a:t>
            </a:r>
          </a:p>
          <a:p>
            <a:endParaRPr lang="en-US" sz="1100" dirty="0"/>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3"/>
          </p:nvPr>
        </p:nvSpPr>
        <p:spPr/>
        <p:txBody>
          <a:bodyPr/>
          <a:lstStyle/>
          <a:p>
            <a:r>
              <a:rPr lang="en-US" i="1" spc="-53" dirty="0">
                <a:solidFill>
                  <a:schemeClr val="tx1">
                    <a:lumMod val="75000"/>
                  </a:schemeClr>
                </a:solidFill>
              </a:rPr>
              <a:t>SFR Bridge Lending Programs</a:t>
            </a:r>
          </a:p>
        </p:txBody>
      </p:sp>
      <p:sp>
        <p:nvSpPr>
          <p:cNvPr id="3" name="Slide Number Placeholder 2"/>
          <p:cNvSpPr>
            <a:spLocks noGrp="1"/>
          </p:cNvSpPr>
          <p:nvPr>
            <p:ph type="sldNum" sz="quarter" idx="16"/>
          </p:nvPr>
        </p:nvSpPr>
        <p:spPr/>
        <p:txBody>
          <a:bodyPr/>
          <a:lstStyle/>
          <a:p>
            <a:fld id="{9EDC855F-5393-4ECC-82A4-1DDB6B23846B}" type="slidenum">
              <a:rPr lang="en-US" smtClean="0"/>
              <a:t>13</a:t>
            </a:fld>
            <a:endParaRPr lang="en-US" dirty="0"/>
          </a:p>
        </p:txBody>
      </p:sp>
      <p:pic>
        <p:nvPicPr>
          <p:cNvPr id="4" name="Picture 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051934" y="2919774"/>
            <a:ext cx="2074545" cy="1383030"/>
          </a:xfrm>
          <a:prstGeom prst="rect">
            <a:avLst/>
          </a:prstGeom>
        </p:spPr>
      </p:pic>
    </p:spTree>
    <p:extLst>
      <p:ext uri="{BB962C8B-B14F-4D97-AF65-F5344CB8AC3E}">
        <p14:creationId xmlns:p14="http://schemas.microsoft.com/office/powerpoint/2010/main" val="1908577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2"/>
          </p:nvPr>
        </p:nvSpPr>
        <p:spPr/>
        <p:txBody>
          <a:bodyPr/>
          <a:lstStyle/>
          <a:p>
            <a:pPr>
              <a:lnSpc>
                <a:spcPct val="150000"/>
              </a:lnSpc>
            </a:pPr>
            <a:r>
              <a:rPr lang="en-US" sz="1050" dirty="0"/>
              <a:t>Unlimited acreage</a:t>
            </a:r>
          </a:p>
          <a:p>
            <a:pPr>
              <a:lnSpc>
                <a:spcPct val="150000"/>
              </a:lnSpc>
            </a:pPr>
            <a:r>
              <a:rPr lang="en-US" sz="1050" dirty="0"/>
              <a:t>Hobby farms, including orchards and vineyards</a:t>
            </a:r>
          </a:p>
          <a:p>
            <a:pPr>
              <a:lnSpc>
                <a:spcPct val="150000"/>
              </a:lnSpc>
            </a:pPr>
            <a:r>
              <a:rPr lang="en-US" sz="1050" dirty="0"/>
              <a:t>Condo projects, not required to meet Freddie/Fannie guidelines</a:t>
            </a:r>
          </a:p>
          <a:p>
            <a:pPr>
              <a:lnSpc>
                <a:spcPct val="150000"/>
              </a:lnSpc>
            </a:pPr>
            <a:r>
              <a:rPr lang="en-US" sz="1050" dirty="0"/>
              <a:t>High-rise condos</a:t>
            </a:r>
          </a:p>
          <a:p>
            <a:pPr>
              <a:lnSpc>
                <a:spcPct val="150000"/>
              </a:lnSpc>
            </a:pPr>
            <a:r>
              <a:rPr lang="en-US" sz="1050" dirty="0"/>
              <a:t>High-end loft units</a:t>
            </a:r>
          </a:p>
          <a:p>
            <a:pPr>
              <a:lnSpc>
                <a:spcPct val="150000"/>
              </a:lnSpc>
            </a:pPr>
            <a:r>
              <a:rPr lang="en-US" sz="1050" dirty="0"/>
              <a:t>Co-Ops (NYC only)</a:t>
            </a:r>
          </a:p>
          <a:p>
            <a:pPr>
              <a:lnSpc>
                <a:spcPct val="150000"/>
              </a:lnSpc>
            </a:pPr>
            <a:r>
              <a:rPr lang="en-US" sz="1050" dirty="0"/>
              <a:t>Luxury condo-tells / 50% LTV</a:t>
            </a:r>
          </a:p>
          <a:p>
            <a:endParaRPr lang="en-US" sz="1400" dirty="0"/>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Expanded Property Types</a:t>
            </a:r>
          </a:p>
        </p:txBody>
      </p:sp>
      <p:sp>
        <p:nvSpPr>
          <p:cNvPr id="2" name="Slide Number Placeholder 1"/>
          <p:cNvSpPr>
            <a:spLocks noGrp="1"/>
          </p:cNvSpPr>
          <p:nvPr>
            <p:ph type="sldNum" sz="quarter" idx="14"/>
          </p:nvPr>
        </p:nvSpPr>
        <p:spPr/>
        <p:txBody>
          <a:bodyPr/>
          <a:lstStyle/>
          <a:p>
            <a:fld id="{9EDC855F-5393-4ECC-82A4-1DDB6B23846B}" type="slidenum">
              <a:rPr lang="en-US" smtClean="0"/>
              <a:t>14</a:t>
            </a:fld>
            <a:endParaRPr lang="en-US" dirty="0"/>
          </a:p>
        </p:txBody>
      </p:sp>
      <p:pic>
        <p:nvPicPr>
          <p:cNvPr id="3" name="Picture 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65738" y="3404064"/>
            <a:ext cx="3714379" cy="1363199"/>
          </a:xfrm>
          <a:prstGeom prst="rect">
            <a:avLst/>
          </a:prstGeom>
        </p:spPr>
      </p:pic>
    </p:spTree>
    <p:extLst>
      <p:ext uri="{BB962C8B-B14F-4D97-AF65-F5344CB8AC3E}">
        <p14:creationId xmlns:p14="http://schemas.microsoft.com/office/powerpoint/2010/main" val="2507548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498417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3" name="Object 1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 name="Text Placeholder 1"/>
          <p:cNvSpPr>
            <a:spLocks noGrp="1"/>
          </p:cNvSpPr>
          <p:nvPr>
            <p:ph type="body" sz="quarter" idx="14"/>
          </p:nvPr>
        </p:nvSpPr>
        <p:spPr/>
        <p:txBody>
          <a:bodyPr/>
          <a:lstStyle/>
          <a:p>
            <a:pPr>
              <a:lnSpc>
                <a:spcPct val="150000"/>
              </a:lnSpc>
            </a:pPr>
            <a:r>
              <a:rPr lang="en-US" sz="1000" dirty="0"/>
              <a:t>Available for all Portfolio loans to 55% LTV</a:t>
            </a:r>
          </a:p>
          <a:p>
            <a:pPr>
              <a:lnSpc>
                <a:spcPct val="150000"/>
              </a:lnSpc>
            </a:pPr>
            <a:r>
              <a:rPr lang="en-US" sz="1000" dirty="0"/>
              <a:t>Business or personal bank statements may be used</a:t>
            </a:r>
          </a:p>
          <a:p>
            <a:pPr>
              <a:lnSpc>
                <a:spcPct val="150000"/>
              </a:lnSpc>
            </a:pPr>
            <a:r>
              <a:rPr lang="en-US" sz="1000" dirty="0"/>
              <a:t>Borrower’s percentage of ownership must be verified via any of the below:</a:t>
            </a:r>
          </a:p>
          <a:p>
            <a:pPr lvl="1">
              <a:lnSpc>
                <a:spcPct val="150000"/>
              </a:lnSpc>
            </a:pPr>
            <a:r>
              <a:rPr lang="en-US" sz="900" dirty="0"/>
              <a:t>Business License</a:t>
            </a:r>
          </a:p>
          <a:p>
            <a:pPr lvl="1">
              <a:lnSpc>
                <a:spcPct val="150000"/>
              </a:lnSpc>
            </a:pPr>
            <a:r>
              <a:rPr lang="en-US" sz="900" dirty="0"/>
              <a:t>Signed, written statement from a CPA or a third-party tax preparer </a:t>
            </a:r>
          </a:p>
          <a:p>
            <a:pPr lvl="1">
              <a:lnSpc>
                <a:spcPct val="150000"/>
              </a:lnSpc>
            </a:pPr>
            <a:r>
              <a:rPr lang="en-US" sz="900" dirty="0"/>
              <a:t>Partnership agreement </a:t>
            </a:r>
          </a:p>
          <a:p>
            <a:pPr lvl="1">
              <a:lnSpc>
                <a:spcPct val="150000"/>
              </a:lnSpc>
            </a:pPr>
            <a:r>
              <a:rPr lang="en-US" sz="900" dirty="0"/>
              <a:t>Business certificate filed with a governmental agency</a:t>
            </a:r>
          </a:p>
          <a:p>
            <a:pPr lvl="1">
              <a:lnSpc>
                <a:spcPct val="150000"/>
              </a:lnSpc>
            </a:pPr>
            <a:r>
              <a:rPr lang="en-US" sz="900" dirty="0"/>
              <a:t>12-months average</a:t>
            </a:r>
          </a:p>
          <a:p>
            <a:pPr lvl="1">
              <a:lnSpc>
                <a:spcPct val="150000"/>
              </a:lnSpc>
            </a:pPr>
            <a:r>
              <a:rPr lang="en-US" sz="900" dirty="0"/>
              <a:t>Minimum 1 year self-employed and 2 years in same line of business </a:t>
            </a:r>
          </a:p>
          <a:p>
            <a:pPr lvl="1">
              <a:lnSpc>
                <a:spcPct val="150000"/>
              </a:lnSpc>
            </a:pPr>
            <a:r>
              <a:rPr lang="en-US" sz="900" dirty="0"/>
              <a:t>Assets must be held in the United States </a:t>
            </a:r>
          </a:p>
          <a:p>
            <a:pPr lvl="1">
              <a:lnSpc>
                <a:spcPct val="150000"/>
              </a:lnSpc>
            </a:pPr>
            <a:r>
              <a:rPr lang="en-US" sz="900" dirty="0"/>
              <a:t>One NSF in the past 12-months allowed with LOE (includes any overdrafts that were “covered”)</a:t>
            </a:r>
          </a:p>
          <a:p>
            <a:pPr lvl="1">
              <a:lnSpc>
                <a:spcPct val="150000"/>
              </a:lnSpc>
            </a:pPr>
            <a:r>
              <a:rPr lang="en-US" sz="900" dirty="0"/>
              <a:t>Access letters from business owners not on the loan (required) </a:t>
            </a:r>
          </a:p>
          <a:p>
            <a:pPr lvl="1">
              <a:lnSpc>
                <a:spcPct val="150000"/>
              </a:lnSpc>
            </a:pPr>
            <a:r>
              <a:rPr lang="en-US" sz="900" dirty="0"/>
              <a:t>Business narrative (Axos Form) + internet search/third-party verification of business existence (required) </a:t>
            </a:r>
          </a:p>
          <a:p>
            <a:pPr marL="228600" lvl="1" indent="0">
              <a:buNone/>
            </a:pPr>
            <a:endParaRPr lang="en-US" dirty="0"/>
          </a:p>
        </p:txBody>
      </p:sp>
      <p:sp>
        <p:nvSpPr>
          <p:cNvPr id="4" name="Text Placeholder 3"/>
          <p:cNvSpPr>
            <a:spLocks noGrp="1"/>
          </p:cNvSpPr>
          <p:nvPr>
            <p:ph type="body" sz="quarter" idx="16"/>
          </p:nvPr>
        </p:nvSpPr>
        <p:spPr>
          <a:xfrm>
            <a:off x="257575" y="705081"/>
            <a:ext cx="6331109" cy="407624"/>
          </a:xfrm>
        </p:spPr>
        <p:txBody>
          <a:bodyPr/>
          <a:lstStyle/>
          <a:p>
            <a:r>
              <a:rPr lang="en-US" dirty="0"/>
              <a:t>Portfolio Bank Statement Feature</a:t>
            </a:r>
          </a:p>
        </p:txBody>
      </p:sp>
      <p:sp>
        <p:nvSpPr>
          <p:cNvPr id="5" name="Title 4"/>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7" name="Slide Number Placeholder 6"/>
          <p:cNvSpPr>
            <a:spLocks noGrp="1"/>
          </p:cNvSpPr>
          <p:nvPr>
            <p:ph type="sldNum" sz="quarter" idx="17"/>
          </p:nvPr>
        </p:nvSpPr>
        <p:spPr/>
        <p:txBody>
          <a:bodyPr/>
          <a:lstStyle/>
          <a:p>
            <a:fld id="{9EDC855F-5393-4ECC-82A4-1DDB6B23846B}" type="slidenum">
              <a:rPr lang="en-US" smtClean="0"/>
              <a:t>15</a:t>
            </a:fld>
            <a:endParaRPr lang="en-US" dirty="0"/>
          </a:p>
        </p:txBody>
      </p:sp>
    </p:spTree>
    <p:extLst>
      <p:ext uri="{BB962C8B-B14F-4D97-AF65-F5344CB8AC3E}">
        <p14:creationId xmlns:p14="http://schemas.microsoft.com/office/powerpoint/2010/main" val="3709173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498417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3" name="Object 1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 name="Text Placeholder 1"/>
          <p:cNvSpPr>
            <a:spLocks noGrp="1"/>
          </p:cNvSpPr>
          <p:nvPr>
            <p:ph type="body" sz="quarter" idx="14"/>
          </p:nvPr>
        </p:nvSpPr>
        <p:spPr/>
        <p:txBody>
          <a:bodyPr/>
          <a:lstStyle/>
          <a:p>
            <a:pPr>
              <a:lnSpc>
                <a:spcPct val="150000"/>
              </a:lnSpc>
            </a:pPr>
            <a:r>
              <a:rPr lang="en-US" sz="900" u="sng" dirty="0"/>
              <a:t>Qualifying deposits can include:</a:t>
            </a:r>
          </a:p>
          <a:p>
            <a:pPr lvl="1">
              <a:lnSpc>
                <a:spcPct val="150000"/>
              </a:lnSpc>
            </a:pPr>
            <a:r>
              <a:rPr lang="en-US" sz="800" dirty="0"/>
              <a:t>W-2 Wages</a:t>
            </a:r>
          </a:p>
          <a:p>
            <a:pPr lvl="1">
              <a:lnSpc>
                <a:spcPct val="150000"/>
              </a:lnSpc>
            </a:pPr>
            <a:r>
              <a:rPr lang="en-US" sz="800" dirty="0"/>
              <a:t>Alimony and/or Child Support</a:t>
            </a:r>
          </a:p>
          <a:p>
            <a:pPr lvl="1">
              <a:lnSpc>
                <a:spcPct val="150000"/>
              </a:lnSpc>
            </a:pPr>
            <a:r>
              <a:rPr lang="en-US" sz="800" dirty="0"/>
              <a:t>Business Income</a:t>
            </a:r>
          </a:p>
          <a:p>
            <a:pPr lvl="1">
              <a:lnSpc>
                <a:spcPct val="150000"/>
              </a:lnSpc>
            </a:pPr>
            <a:r>
              <a:rPr lang="en-US" sz="800" dirty="0"/>
              <a:t>Distributions / Trust Income</a:t>
            </a:r>
          </a:p>
          <a:p>
            <a:pPr lvl="1">
              <a:lnSpc>
                <a:spcPct val="150000"/>
              </a:lnSpc>
            </a:pPr>
            <a:r>
              <a:rPr lang="en-US" sz="800" dirty="0"/>
              <a:t>Retirement / Social Security / Pension</a:t>
            </a:r>
          </a:p>
          <a:p>
            <a:pPr lvl="1">
              <a:lnSpc>
                <a:spcPct val="150000"/>
              </a:lnSpc>
            </a:pPr>
            <a:r>
              <a:rPr lang="en-US" sz="800" dirty="0"/>
              <a:t>Other Qualifying Income Sources</a:t>
            </a:r>
          </a:p>
          <a:p>
            <a:pPr>
              <a:lnSpc>
                <a:spcPct val="150000"/>
              </a:lnSpc>
            </a:pPr>
            <a:r>
              <a:rPr lang="en-US" sz="900" u="sng" dirty="0"/>
              <a:t>Ineligible deposits (not an exhaustive list and *Rental income – calculated separately):</a:t>
            </a:r>
          </a:p>
          <a:p>
            <a:pPr lvl="1">
              <a:lnSpc>
                <a:spcPct val="150000"/>
              </a:lnSpc>
            </a:pPr>
            <a:r>
              <a:rPr lang="en-US" sz="800" dirty="0"/>
              <a:t>Cash Advances from Credit Cards</a:t>
            </a:r>
          </a:p>
          <a:p>
            <a:pPr lvl="1">
              <a:lnSpc>
                <a:spcPct val="150000"/>
              </a:lnSpc>
            </a:pPr>
            <a:r>
              <a:rPr lang="en-US" sz="800" dirty="0"/>
              <a:t>Gift Funds</a:t>
            </a:r>
          </a:p>
          <a:p>
            <a:pPr lvl="1">
              <a:lnSpc>
                <a:spcPct val="150000"/>
              </a:lnSpc>
            </a:pPr>
            <a:r>
              <a:rPr lang="en-US" sz="800" dirty="0"/>
              <a:t>Tax Refunds</a:t>
            </a:r>
          </a:p>
          <a:p>
            <a:pPr lvl="1">
              <a:lnSpc>
                <a:spcPct val="150000"/>
              </a:lnSpc>
            </a:pPr>
            <a:r>
              <a:rPr lang="en-US" sz="800" dirty="0"/>
              <a:t>Purchase Refunds/Credits</a:t>
            </a:r>
          </a:p>
          <a:p>
            <a:pPr lvl="1">
              <a:lnSpc>
                <a:spcPct val="150000"/>
              </a:lnSpc>
            </a:pPr>
            <a:r>
              <a:rPr lang="en-US" sz="800" dirty="0"/>
              <a:t>Lines of Credit Deposits</a:t>
            </a:r>
          </a:p>
          <a:p>
            <a:pPr>
              <a:lnSpc>
                <a:spcPct val="150000"/>
              </a:lnSpc>
            </a:pPr>
            <a:endParaRPr lang="en-US" sz="700" dirty="0"/>
          </a:p>
          <a:p>
            <a:pPr>
              <a:lnSpc>
                <a:spcPct val="150000"/>
              </a:lnSpc>
            </a:pPr>
            <a:r>
              <a:rPr lang="en-US" sz="700" dirty="0"/>
              <a:t>Multiple income streams can be used to qualify, provided they are clearly identified and not double-counted with any qualifying deposits in the bank statement calculations.</a:t>
            </a:r>
          </a:p>
          <a:p>
            <a:pPr marL="228600" lvl="1" indent="0">
              <a:lnSpc>
                <a:spcPct val="150000"/>
              </a:lnSpc>
              <a:buNone/>
            </a:pPr>
            <a:endParaRPr lang="en-US" sz="600" dirty="0"/>
          </a:p>
        </p:txBody>
      </p:sp>
      <p:sp>
        <p:nvSpPr>
          <p:cNvPr id="4" name="Text Placeholder 3"/>
          <p:cNvSpPr>
            <a:spLocks noGrp="1"/>
          </p:cNvSpPr>
          <p:nvPr>
            <p:ph type="body" sz="quarter" idx="16"/>
          </p:nvPr>
        </p:nvSpPr>
        <p:spPr>
          <a:xfrm>
            <a:off x="257575" y="743639"/>
            <a:ext cx="6331109" cy="358048"/>
          </a:xfrm>
        </p:spPr>
        <p:txBody>
          <a:bodyPr/>
          <a:lstStyle/>
          <a:p>
            <a:r>
              <a:rPr lang="en-US" dirty="0"/>
              <a:t>Portfolio Bank Statement Feature</a:t>
            </a:r>
          </a:p>
        </p:txBody>
      </p:sp>
      <p:sp>
        <p:nvSpPr>
          <p:cNvPr id="5" name="Title 4"/>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7" name="Slide Number Placeholder 6"/>
          <p:cNvSpPr>
            <a:spLocks noGrp="1"/>
          </p:cNvSpPr>
          <p:nvPr>
            <p:ph type="sldNum" sz="quarter" idx="17"/>
          </p:nvPr>
        </p:nvSpPr>
        <p:spPr/>
        <p:txBody>
          <a:bodyPr/>
          <a:lstStyle/>
          <a:p>
            <a:fld id="{9EDC855F-5393-4ECC-82A4-1DDB6B23846B}" type="slidenum">
              <a:rPr lang="en-US" smtClean="0"/>
              <a:t>16</a:t>
            </a:fld>
            <a:endParaRPr lang="en-US" dirty="0"/>
          </a:p>
        </p:txBody>
      </p:sp>
    </p:spTree>
    <p:extLst>
      <p:ext uri="{BB962C8B-B14F-4D97-AF65-F5344CB8AC3E}">
        <p14:creationId xmlns:p14="http://schemas.microsoft.com/office/powerpoint/2010/main" val="382797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498417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3" name="Object 1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 name="Text Placeholder 1"/>
          <p:cNvSpPr>
            <a:spLocks noGrp="1"/>
          </p:cNvSpPr>
          <p:nvPr>
            <p:ph type="body" sz="quarter" idx="14"/>
          </p:nvPr>
        </p:nvSpPr>
        <p:spPr/>
        <p:txBody>
          <a:bodyPr/>
          <a:lstStyle/>
          <a:p>
            <a:pPr>
              <a:lnSpc>
                <a:spcPct val="150000"/>
              </a:lnSpc>
            </a:pPr>
            <a:r>
              <a:rPr lang="en-US" u="sng" dirty="0"/>
              <a:t>12-months complete personal bank statements (multiple bank accounts may be used)</a:t>
            </a:r>
          </a:p>
          <a:p>
            <a:pPr lvl="1">
              <a:lnSpc>
                <a:spcPct val="150000"/>
              </a:lnSpc>
            </a:pPr>
            <a:r>
              <a:rPr lang="en-US" dirty="0"/>
              <a:t>Initial 1003 with income disclosed. (We will take the LOWER of the bank statement average or income on the 1003.)</a:t>
            </a:r>
          </a:p>
          <a:p>
            <a:pPr lvl="1">
              <a:lnSpc>
                <a:spcPct val="150000"/>
              </a:lnSpc>
            </a:pPr>
            <a:r>
              <a:rPr lang="en-US" dirty="0"/>
              <a:t>Income calculated using 100% of eligible deposits.</a:t>
            </a:r>
          </a:p>
          <a:p>
            <a:pPr lvl="1">
              <a:lnSpc>
                <a:spcPct val="150000"/>
              </a:lnSpc>
            </a:pPr>
            <a:r>
              <a:rPr lang="en-US" dirty="0"/>
              <a:t>Deposits exceeding 50% of qualifying monthly income must be explained with a satisfactory LOE.</a:t>
            </a:r>
          </a:p>
          <a:p>
            <a:pPr lvl="1">
              <a:lnSpc>
                <a:spcPct val="150000"/>
              </a:lnSpc>
            </a:pPr>
            <a:r>
              <a:rPr lang="en-US" dirty="0"/>
              <a:t>Qualifying income with be the lower of the bank statement analysis or income from initial 1003.</a:t>
            </a:r>
          </a:p>
          <a:p>
            <a:pPr lvl="1">
              <a:lnSpc>
                <a:spcPct val="150000"/>
              </a:lnSpc>
            </a:pPr>
            <a:r>
              <a:rPr lang="en-US" dirty="0"/>
              <a:t>Transfers from borrower’s business account to personal account will be considered qualifying deposits if 2-months of business statements are provided to support distributions.</a:t>
            </a:r>
          </a:p>
          <a:p>
            <a:pPr marL="228600" lvl="1" indent="0">
              <a:buNone/>
            </a:pPr>
            <a:endParaRPr lang="en-US" dirty="0"/>
          </a:p>
        </p:txBody>
      </p:sp>
      <p:sp>
        <p:nvSpPr>
          <p:cNvPr id="4" name="Text Placeholder 3"/>
          <p:cNvSpPr>
            <a:spLocks noGrp="1"/>
          </p:cNvSpPr>
          <p:nvPr>
            <p:ph type="body" sz="quarter" idx="16"/>
          </p:nvPr>
        </p:nvSpPr>
        <p:spPr>
          <a:xfrm>
            <a:off x="257575" y="677537"/>
            <a:ext cx="6331109" cy="363557"/>
          </a:xfrm>
        </p:spPr>
        <p:txBody>
          <a:bodyPr/>
          <a:lstStyle/>
          <a:p>
            <a:r>
              <a:rPr lang="en-US" dirty="0"/>
              <a:t>Portfolio Bank Statement Feature</a:t>
            </a:r>
          </a:p>
        </p:txBody>
      </p:sp>
      <p:sp>
        <p:nvSpPr>
          <p:cNvPr id="5" name="Title 4"/>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7" name="Slide Number Placeholder 6"/>
          <p:cNvSpPr>
            <a:spLocks noGrp="1"/>
          </p:cNvSpPr>
          <p:nvPr>
            <p:ph type="sldNum" sz="quarter" idx="17"/>
          </p:nvPr>
        </p:nvSpPr>
        <p:spPr/>
        <p:txBody>
          <a:bodyPr/>
          <a:lstStyle/>
          <a:p>
            <a:fld id="{9EDC855F-5393-4ECC-82A4-1DDB6B23846B}" type="slidenum">
              <a:rPr lang="en-US" smtClean="0"/>
              <a:t>17</a:t>
            </a:fld>
            <a:endParaRPr lang="en-US" dirty="0"/>
          </a:p>
        </p:txBody>
      </p:sp>
    </p:spTree>
    <p:extLst>
      <p:ext uri="{BB962C8B-B14F-4D97-AF65-F5344CB8AC3E}">
        <p14:creationId xmlns:p14="http://schemas.microsoft.com/office/powerpoint/2010/main" val="3144446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498417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3" name="Object 1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 name="Text Placeholder 1"/>
          <p:cNvSpPr>
            <a:spLocks noGrp="1"/>
          </p:cNvSpPr>
          <p:nvPr>
            <p:ph type="body" sz="quarter" idx="14"/>
          </p:nvPr>
        </p:nvSpPr>
        <p:spPr/>
        <p:txBody>
          <a:bodyPr/>
          <a:lstStyle/>
          <a:p>
            <a:pPr>
              <a:lnSpc>
                <a:spcPct val="150000"/>
              </a:lnSpc>
            </a:pPr>
            <a:r>
              <a:rPr lang="en-US" sz="1100" u="sng" dirty="0"/>
              <a:t>12-months complete business bank statements (multiple bank accounts may be used)</a:t>
            </a:r>
          </a:p>
          <a:p>
            <a:pPr lvl="1">
              <a:lnSpc>
                <a:spcPct val="150000"/>
              </a:lnSpc>
            </a:pPr>
            <a:r>
              <a:rPr lang="en-US" sz="1050" dirty="0"/>
              <a:t>Borrower(s) must be at least 25% owner of business</a:t>
            </a:r>
            <a:r>
              <a:rPr lang="en-US" sz="1050" dirty="0">
                <a:solidFill>
                  <a:srgbClr val="FF0000"/>
                </a:solidFill>
              </a:rPr>
              <a:t>.</a:t>
            </a:r>
            <a:endParaRPr lang="en-US" sz="1050" dirty="0"/>
          </a:p>
          <a:p>
            <a:pPr lvl="1">
              <a:lnSpc>
                <a:spcPct val="150000"/>
              </a:lnSpc>
            </a:pPr>
            <a:r>
              <a:rPr lang="en-US" sz="1050" dirty="0"/>
              <a:t>Initial 1003 with income disclosed</a:t>
            </a:r>
            <a:r>
              <a:rPr lang="en-US" sz="1050" dirty="0">
                <a:solidFill>
                  <a:srgbClr val="FF0000"/>
                </a:solidFill>
              </a:rPr>
              <a:t>.</a:t>
            </a:r>
            <a:endParaRPr lang="en-US" sz="1050" dirty="0"/>
          </a:p>
          <a:p>
            <a:pPr lvl="1">
              <a:lnSpc>
                <a:spcPct val="150000"/>
              </a:lnSpc>
            </a:pPr>
            <a:r>
              <a:rPr lang="en-US" sz="1050" dirty="0"/>
              <a:t>Minimum of 2 years in the same industry</a:t>
            </a:r>
            <a:r>
              <a:rPr lang="en-US" sz="1050" dirty="0">
                <a:solidFill>
                  <a:srgbClr val="FF0000"/>
                </a:solidFill>
              </a:rPr>
              <a:t>.</a:t>
            </a:r>
            <a:endParaRPr lang="en-US" sz="1050" dirty="0"/>
          </a:p>
          <a:p>
            <a:pPr>
              <a:lnSpc>
                <a:spcPct val="150000"/>
              </a:lnSpc>
            </a:pPr>
            <a:endParaRPr lang="en-US" sz="1100" dirty="0"/>
          </a:p>
          <a:p>
            <a:pPr>
              <a:lnSpc>
                <a:spcPct val="150000"/>
              </a:lnSpc>
            </a:pPr>
            <a:r>
              <a:rPr lang="en-US" sz="1100" dirty="0"/>
              <a:t>Bank statement analysis: based on Standard or Calculated Expense Ratio (next slide) </a:t>
            </a:r>
            <a:r>
              <a:rPr lang="en-US" sz="1100" b="1" dirty="0"/>
              <a:t>or</a:t>
            </a:r>
            <a:r>
              <a:rPr lang="en-US" sz="1100" dirty="0"/>
              <a:t> income disclosed on the initial 1003.</a:t>
            </a:r>
          </a:p>
        </p:txBody>
      </p:sp>
      <p:sp>
        <p:nvSpPr>
          <p:cNvPr id="4" name="Text Placeholder 3"/>
          <p:cNvSpPr>
            <a:spLocks noGrp="1"/>
          </p:cNvSpPr>
          <p:nvPr>
            <p:ph type="body" sz="quarter" idx="16"/>
          </p:nvPr>
        </p:nvSpPr>
        <p:spPr>
          <a:xfrm>
            <a:off x="257575" y="765673"/>
            <a:ext cx="6331109" cy="380082"/>
          </a:xfrm>
        </p:spPr>
        <p:txBody>
          <a:bodyPr/>
          <a:lstStyle/>
          <a:p>
            <a:r>
              <a:rPr lang="en-US" dirty="0"/>
              <a:t>Business Bank Statement</a:t>
            </a:r>
          </a:p>
        </p:txBody>
      </p:sp>
      <p:sp>
        <p:nvSpPr>
          <p:cNvPr id="5" name="Title 4"/>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7" name="Slide Number Placeholder 6"/>
          <p:cNvSpPr>
            <a:spLocks noGrp="1"/>
          </p:cNvSpPr>
          <p:nvPr>
            <p:ph type="sldNum" sz="quarter" idx="17"/>
          </p:nvPr>
        </p:nvSpPr>
        <p:spPr/>
        <p:txBody>
          <a:bodyPr/>
          <a:lstStyle/>
          <a:p>
            <a:fld id="{9EDC855F-5393-4ECC-82A4-1DDB6B23846B}" type="slidenum">
              <a:rPr lang="en-US" smtClean="0"/>
              <a:t>18</a:t>
            </a:fld>
            <a:endParaRPr lang="en-US" dirty="0"/>
          </a:p>
        </p:txBody>
      </p:sp>
    </p:spTree>
    <p:extLst>
      <p:ext uri="{BB962C8B-B14F-4D97-AF65-F5344CB8AC3E}">
        <p14:creationId xmlns:p14="http://schemas.microsoft.com/office/powerpoint/2010/main" val="4089394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498417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3" name="Object 1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 name="Text Placeholder 1"/>
          <p:cNvSpPr>
            <a:spLocks noGrp="1"/>
          </p:cNvSpPr>
          <p:nvPr>
            <p:ph type="body" sz="quarter" idx="14"/>
          </p:nvPr>
        </p:nvSpPr>
        <p:spPr/>
        <p:txBody>
          <a:bodyPr/>
          <a:lstStyle/>
          <a:p>
            <a:pPr>
              <a:lnSpc>
                <a:spcPct val="150000"/>
              </a:lnSpc>
              <a:spcAft>
                <a:spcPts val="600"/>
              </a:spcAft>
            </a:pPr>
            <a:r>
              <a:rPr lang="en-US" sz="1000" u="sng" dirty="0"/>
              <a:t>Business Bank Statement Analysis Options:</a:t>
            </a:r>
          </a:p>
          <a:p>
            <a:pPr lvl="1">
              <a:lnSpc>
                <a:spcPct val="150000"/>
              </a:lnSpc>
              <a:buFont typeface="+mj-lt"/>
              <a:buAutoNum type="arabicParenR"/>
            </a:pPr>
            <a:r>
              <a:rPr lang="en-US" sz="950" b="1" dirty="0"/>
              <a:t>Standard Expense Ratio: </a:t>
            </a:r>
            <a:r>
              <a:rPr lang="en-US" sz="950" dirty="0"/>
              <a:t>Gross bank deposits (less ineligible deposits) multiplied by </a:t>
            </a:r>
            <a:r>
              <a:rPr lang="en-US" sz="950" b="1" dirty="0"/>
              <a:t>Expense Ratio</a:t>
            </a:r>
            <a:r>
              <a:rPr lang="en-US" sz="950" dirty="0"/>
              <a:t> (from chart) multiplied by percentage ownership divided by 12-months.</a:t>
            </a:r>
          </a:p>
          <a:p>
            <a:pPr>
              <a:lnSpc>
                <a:spcPct val="150000"/>
              </a:lnSpc>
            </a:pPr>
            <a:endParaRPr lang="en-US" sz="800" dirty="0"/>
          </a:p>
          <a:p>
            <a:pPr>
              <a:lnSpc>
                <a:spcPct val="150000"/>
              </a:lnSpc>
            </a:pPr>
            <a:endParaRPr lang="en-US" sz="800" dirty="0"/>
          </a:p>
          <a:p>
            <a:pPr>
              <a:lnSpc>
                <a:spcPct val="150000"/>
              </a:lnSpc>
            </a:pPr>
            <a:endParaRPr lang="en-US" sz="800" dirty="0"/>
          </a:p>
          <a:p>
            <a:pPr>
              <a:lnSpc>
                <a:spcPct val="150000"/>
              </a:lnSpc>
            </a:pPr>
            <a:endParaRPr lang="en-US" sz="800" dirty="0"/>
          </a:p>
          <a:p>
            <a:pPr>
              <a:lnSpc>
                <a:spcPct val="150000"/>
              </a:lnSpc>
            </a:pPr>
            <a:endParaRPr lang="en-US" sz="800" dirty="0"/>
          </a:p>
          <a:p>
            <a:pPr lvl="1">
              <a:lnSpc>
                <a:spcPct val="150000"/>
              </a:lnSpc>
              <a:buFont typeface="+mj-lt"/>
              <a:buAutoNum type="arabicParenR" startAt="2"/>
            </a:pPr>
            <a:r>
              <a:rPr lang="en-US" sz="950" b="1" dirty="0"/>
              <a:t>Calculated Expense Ratio: </a:t>
            </a:r>
            <a:r>
              <a:rPr lang="en-US" sz="950" dirty="0"/>
              <a:t>Gross bank deposits (less ineligible deposits) multiplied by </a:t>
            </a:r>
            <a:r>
              <a:rPr lang="en-US" sz="950" b="1" dirty="0"/>
              <a:t>Expense Ratio</a:t>
            </a:r>
            <a:r>
              <a:rPr lang="en-US" sz="950" dirty="0"/>
              <a:t> (per P&amp;L) multiplied by percentage ownership divided by 12-months.</a:t>
            </a:r>
          </a:p>
          <a:p>
            <a:pPr lvl="2">
              <a:lnSpc>
                <a:spcPct val="150000"/>
              </a:lnSpc>
            </a:pPr>
            <a:r>
              <a:rPr lang="en-US" sz="950" dirty="0"/>
              <a:t>P&amp;L must be prepared and signed by a Tax Professional (Certified Public Accountant, Tax Attorney, Enrolled Agent or Paid Tax Professional).</a:t>
            </a:r>
          </a:p>
          <a:p>
            <a:pPr lvl="2">
              <a:lnSpc>
                <a:spcPct val="150000"/>
              </a:lnSpc>
            </a:pPr>
            <a:r>
              <a:rPr lang="en-US" sz="950" dirty="0"/>
              <a:t>P&amp;L to cover minimum 12-month period (YTD + previous year).</a:t>
            </a:r>
          </a:p>
          <a:p>
            <a:pPr lvl="2">
              <a:lnSpc>
                <a:spcPct val="150000"/>
              </a:lnSpc>
            </a:pPr>
            <a:r>
              <a:rPr lang="en-US" sz="950" b="1" dirty="0"/>
              <a:t>Minimum 35% Expense Ratio allowed.</a:t>
            </a:r>
          </a:p>
        </p:txBody>
      </p:sp>
      <p:sp>
        <p:nvSpPr>
          <p:cNvPr id="4" name="Text Placeholder 3"/>
          <p:cNvSpPr>
            <a:spLocks noGrp="1"/>
          </p:cNvSpPr>
          <p:nvPr>
            <p:ph type="body" sz="quarter" idx="16"/>
          </p:nvPr>
        </p:nvSpPr>
        <p:spPr>
          <a:xfrm>
            <a:off x="257575" y="727113"/>
            <a:ext cx="6331109" cy="457200"/>
          </a:xfrm>
        </p:spPr>
        <p:txBody>
          <a:bodyPr/>
          <a:lstStyle/>
          <a:p>
            <a:r>
              <a:rPr lang="en-US" dirty="0"/>
              <a:t>Expense Ratio Options</a:t>
            </a:r>
          </a:p>
        </p:txBody>
      </p:sp>
      <p:sp>
        <p:nvSpPr>
          <p:cNvPr id="5" name="Title 4"/>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7" name="Slide Number Placeholder 6"/>
          <p:cNvSpPr>
            <a:spLocks noGrp="1"/>
          </p:cNvSpPr>
          <p:nvPr>
            <p:ph type="sldNum" sz="quarter" idx="17"/>
          </p:nvPr>
        </p:nvSpPr>
        <p:spPr/>
        <p:txBody>
          <a:bodyPr/>
          <a:lstStyle/>
          <a:p>
            <a:fld id="{9EDC855F-5393-4ECC-82A4-1DDB6B23846B}" type="slidenum">
              <a:rPr lang="en-US" smtClean="0"/>
              <a:t>19</a:t>
            </a:fld>
            <a:endParaRPr lang="en-US" dirty="0"/>
          </a:p>
        </p:txBody>
      </p:sp>
      <p:pic>
        <p:nvPicPr>
          <p:cNvPr id="8" name="Picture 7"/>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99243" y="2398894"/>
            <a:ext cx="4764936" cy="920564"/>
          </a:xfrm>
          <a:prstGeom prst="rect">
            <a:avLst/>
          </a:prstGeom>
        </p:spPr>
      </p:pic>
    </p:spTree>
    <p:extLst>
      <p:ext uri="{BB962C8B-B14F-4D97-AF65-F5344CB8AC3E}">
        <p14:creationId xmlns:p14="http://schemas.microsoft.com/office/powerpoint/2010/main" val="322302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002110354"/>
              </p:ext>
            </p:extLst>
          </p:nvPr>
        </p:nvGraphicFramePr>
        <p:xfrm>
          <a:off x="1192" y="644129"/>
          <a:ext cx="1190" cy="1190"/>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192" y="644129"/>
                        <a:ext cx="1190" cy="1190"/>
                      </a:xfrm>
                      <a:prstGeom prst="rect">
                        <a:avLst/>
                      </a:prstGeom>
                    </p:spPr>
                  </p:pic>
                </p:oleObj>
              </mc:Fallback>
            </mc:AlternateContent>
          </a:graphicData>
        </a:graphic>
      </p:graphicFrame>
      <p:sp>
        <p:nvSpPr>
          <p:cNvPr id="4" name="Title 3"/>
          <p:cNvSpPr>
            <a:spLocks noGrp="1"/>
          </p:cNvSpPr>
          <p:nvPr>
            <p:ph type="title"/>
          </p:nvPr>
        </p:nvSpPr>
        <p:spPr>
          <a:prstGeom prst="rect">
            <a:avLst/>
          </a:prstGeom>
        </p:spPr>
        <p:txBody>
          <a:bodyPr/>
          <a:lstStyle/>
          <a:p>
            <a:r>
              <a:rPr lang="en-US" dirty="0"/>
              <a:t>Agenda</a:t>
            </a:r>
          </a:p>
        </p:txBody>
      </p:sp>
      <p:sp>
        <p:nvSpPr>
          <p:cNvPr id="5" name="Text Placeholder 4"/>
          <p:cNvSpPr>
            <a:spLocks noGrp="1"/>
          </p:cNvSpPr>
          <p:nvPr>
            <p:ph type="body" sz="quarter" idx="10"/>
          </p:nvPr>
        </p:nvSpPr>
        <p:spPr/>
        <p:txBody>
          <a:bodyPr/>
          <a:lstStyle/>
          <a:p>
            <a:r>
              <a:rPr lang="en-US" i="1" dirty="0"/>
              <a:t>Wholesale and Correspondent Portfolio Lending</a:t>
            </a:r>
          </a:p>
        </p:txBody>
      </p:sp>
      <p:sp>
        <p:nvSpPr>
          <p:cNvPr id="6" name="Text Placeholder 5"/>
          <p:cNvSpPr>
            <a:spLocks noGrp="1"/>
          </p:cNvSpPr>
          <p:nvPr>
            <p:ph type="body" sz="quarter" idx="11"/>
          </p:nvPr>
        </p:nvSpPr>
        <p:spPr>
          <a:prstGeom prst="rect">
            <a:avLst/>
          </a:prstGeom>
        </p:spPr>
        <p:txBody>
          <a:bodyPr/>
          <a:lstStyle/>
          <a:p>
            <a:endParaRPr lang="en-US" b="1" dirty="0"/>
          </a:p>
          <a:p>
            <a:endParaRPr lang="en-US" b="1" dirty="0"/>
          </a:p>
        </p:txBody>
      </p:sp>
      <p:sp>
        <p:nvSpPr>
          <p:cNvPr id="9" name="Text Placeholder 8"/>
          <p:cNvSpPr>
            <a:spLocks noGrp="1"/>
          </p:cNvSpPr>
          <p:nvPr>
            <p:ph type="body" sz="quarter" idx="12"/>
          </p:nvPr>
        </p:nvSpPr>
        <p:spPr>
          <a:prstGeom prst="rect">
            <a:avLst/>
          </a:prstGeom>
        </p:spPr>
        <p:txBody>
          <a:bodyPr/>
          <a:lstStyle/>
          <a:p>
            <a:r>
              <a:rPr lang="en-US" sz="1000" b="1" dirty="0"/>
              <a:t>Who is Axos Bank?</a:t>
            </a:r>
          </a:p>
          <a:p>
            <a:pPr marL="842963" lvl="1" indent="-285750">
              <a:buFont typeface="Arial" panose="020B0604020202020204" pitchFamily="34" charset="0"/>
              <a:buChar char="•"/>
            </a:pPr>
            <a:r>
              <a:rPr lang="en-US" sz="1000" dirty="0"/>
              <a:t>Corporate Profile</a:t>
            </a:r>
            <a:r>
              <a:rPr lang="en-US" sz="1000" b="1" dirty="0">
                <a:solidFill>
                  <a:srgbClr val="FF0000"/>
                </a:solidFill>
              </a:rPr>
              <a:t>				</a:t>
            </a:r>
          </a:p>
          <a:p>
            <a:endParaRPr lang="en-US" sz="1000" b="1" dirty="0">
              <a:solidFill>
                <a:srgbClr val="FF0000"/>
              </a:solidFill>
            </a:endParaRPr>
          </a:p>
          <a:p>
            <a:r>
              <a:rPr lang="en-US" sz="1000" b="1" dirty="0"/>
              <a:t>What products do we offer?</a:t>
            </a:r>
          </a:p>
          <a:p>
            <a:pPr marL="842963" lvl="1" indent="-285750">
              <a:buFont typeface="Arial" panose="020B0604020202020204" pitchFamily="34" charset="0"/>
              <a:buChar char="•"/>
            </a:pPr>
            <a:r>
              <a:rPr lang="en-US" sz="1000" dirty="0"/>
              <a:t>Jumbo/Super Jumbo Loans</a:t>
            </a:r>
          </a:p>
          <a:p>
            <a:pPr marL="842963" lvl="1" indent="-285750">
              <a:buFont typeface="Arial" panose="020B0604020202020204" pitchFamily="34" charset="0"/>
              <a:buChar char="•"/>
            </a:pPr>
            <a:r>
              <a:rPr lang="en-US" sz="1000" dirty="0"/>
              <a:t>Vesting in Entities</a:t>
            </a:r>
          </a:p>
          <a:p>
            <a:pPr marL="842963" lvl="1" indent="-285750">
              <a:buFont typeface="Arial" panose="020B0604020202020204" pitchFamily="34" charset="0"/>
              <a:buChar char="•"/>
            </a:pPr>
            <a:r>
              <a:rPr lang="en-US" sz="1000" dirty="0"/>
              <a:t>Non-Resident Alien Loans </a:t>
            </a:r>
          </a:p>
          <a:p>
            <a:pPr marL="842963" lvl="1" indent="-285750">
              <a:buFont typeface="Arial" panose="020B0604020202020204" pitchFamily="34" charset="0"/>
              <a:buChar char="•"/>
            </a:pPr>
            <a:r>
              <a:rPr lang="en-US" sz="1000" dirty="0"/>
              <a:t>Asset Depletion</a:t>
            </a:r>
          </a:p>
          <a:p>
            <a:pPr marL="842963" lvl="1" indent="-285750">
              <a:buFont typeface="Arial" panose="020B0604020202020204" pitchFamily="34" charset="0"/>
              <a:buChar char="•"/>
            </a:pPr>
            <a:r>
              <a:rPr lang="en-US" sz="1000" dirty="0"/>
              <a:t>Pledged Assets</a:t>
            </a:r>
          </a:p>
          <a:p>
            <a:pPr marL="842963" lvl="1" indent="-285750">
              <a:buFont typeface="Arial" panose="020B0604020202020204" pitchFamily="34" charset="0"/>
              <a:buChar char="•"/>
            </a:pPr>
            <a:r>
              <a:rPr lang="en-US" sz="1000" dirty="0"/>
              <a:t>Cross-Collateralization</a:t>
            </a:r>
          </a:p>
          <a:p>
            <a:pPr marL="842963" lvl="1" indent="-285750">
              <a:buFont typeface="Arial" panose="020B0604020202020204" pitchFamily="34" charset="0"/>
              <a:buChar char="•"/>
            </a:pPr>
            <a:r>
              <a:rPr lang="en-US" sz="1000" dirty="0"/>
              <a:t>Bridge to Sale Loans</a:t>
            </a:r>
          </a:p>
          <a:p>
            <a:pPr marL="842963" lvl="1" indent="-285750">
              <a:buFont typeface="Arial" panose="020B0604020202020204" pitchFamily="34" charset="0"/>
              <a:buChar char="•"/>
            </a:pPr>
            <a:r>
              <a:rPr lang="en-US" sz="1000" dirty="0"/>
              <a:t>Bank Statement</a:t>
            </a:r>
          </a:p>
          <a:p>
            <a:pPr marL="842963" lvl="1" indent="-285750">
              <a:buFont typeface="Arial" panose="020B0604020202020204" pitchFamily="34" charset="0"/>
              <a:buChar char="•"/>
            </a:pPr>
            <a:r>
              <a:rPr lang="en-US" sz="1000" dirty="0"/>
              <a:t>Notable Niche Features 	</a:t>
            </a:r>
          </a:p>
          <a:p>
            <a:pPr marL="842963" lvl="1" indent="-285750">
              <a:buFont typeface="Arial" panose="020B0604020202020204" pitchFamily="34" charset="0"/>
              <a:buChar char="•"/>
            </a:pPr>
            <a:r>
              <a:rPr lang="en-US" sz="1000" dirty="0"/>
              <a:t>Expanded Property Types</a:t>
            </a:r>
          </a:p>
          <a:p>
            <a:pPr marL="842963" lvl="1" indent="-285750">
              <a:buFont typeface="Arial" panose="020B0604020202020204" pitchFamily="34" charset="0"/>
              <a:buChar char="•"/>
            </a:pPr>
            <a:r>
              <a:rPr lang="en-US" sz="1000" dirty="0"/>
              <a:t>Income Property Lending (IPL)</a:t>
            </a:r>
          </a:p>
        </p:txBody>
      </p:sp>
      <p:sp>
        <p:nvSpPr>
          <p:cNvPr id="7" name="Slide Number Placeholder 6"/>
          <p:cNvSpPr>
            <a:spLocks noGrp="1"/>
          </p:cNvSpPr>
          <p:nvPr>
            <p:ph type="sldNum" sz="quarter" idx="16"/>
          </p:nvPr>
        </p:nvSpPr>
        <p:spPr/>
        <p:txBody>
          <a:bodyPr/>
          <a:lstStyle/>
          <a:p>
            <a:fld id="{9EDC855F-5393-4ECC-82A4-1DDB6B23846B}" type="slidenum">
              <a:rPr lang="en-US" smtClean="0"/>
              <a:t>2</a:t>
            </a:fld>
            <a:endParaRPr lang="en-US" dirty="0"/>
          </a:p>
        </p:txBody>
      </p:sp>
    </p:spTree>
    <p:extLst>
      <p:ext uri="{BB962C8B-B14F-4D97-AF65-F5344CB8AC3E}">
        <p14:creationId xmlns:p14="http://schemas.microsoft.com/office/powerpoint/2010/main" val="2362413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4984170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3" name="Object 1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2" name="Text Placeholder 1"/>
          <p:cNvSpPr>
            <a:spLocks noGrp="1"/>
          </p:cNvSpPr>
          <p:nvPr>
            <p:ph type="body" sz="quarter" idx="14"/>
          </p:nvPr>
        </p:nvSpPr>
        <p:spPr/>
        <p:txBody>
          <a:bodyPr/>
          <a:lstStyle/>
          <a:p>
            <a:pPr>
              <a:lnSpc>
                <a:spcPct val="150000"/>
              </a:lnSpc>
            </a:pPr>
            <a:r>
              <a:rPr lang="en-US" dirty="0"/>
              <a:t>IO available on 5/1 ARM to 60% LTV (all occupancies and purposes)</a:t>
            </a:r>
          </a:p>
          <a:p>
            <a:pPr>
              <a:lnSpc>
                <a:spcPct val="150000"/>
              </a:lnSpc>
            </a:pPr>
            <a:r>
              <a:rPr lang="en-US" dirty="0"/>
              <a:t>Cross-Collateralization</a:t>
            </a:r>
          </a:p>
          <a:p>
            <a:pPr>
              <a:lnSpc>
                <a:spcPct val="150000"/>
              </a:lnSpc>
            </a:pPr>
            <a:r>
              <a:rPr lang="en-US" dirty="0"/>
              <a:t>Departing residence solutions (exclude departing residences to be sold/not yet in contract)</a:t>
            </a:r>
          </a:p>
          <a:p>
            <a:pPr>
              <a:lnSpc>
                <a:spcPct val="150000"/>
              </a:lnSpc>
            </a:pPr>
            <a:r>
              <a:rPr lang="en-US" dirty="0"/>
              <a:t>Vesting in entities</a:t>
            </a:r>
          </a:p>
          <a:p>
            <a:pPr>
              <a:lnSpc>
                <a:spcPct val="150000"/>
              </a:lnSpc>
            </a:pPr>
            <a:r>
              <a:rPr lang="en-US" dirty="0"/>
              <a:t>No cash out limits</a:t>
            </a:r>
          </a:p>
          <a:p>
            <a:pPr>
              <a:lnSpc>
                <a:spcPct val="150000"/>
              </a:lnSpc>
            </a:pPr>
            <a:r>
              <a:rPr lang="en-US" dirty="0"/>
              <a:t>Non-occupant co-borrowers: true blended ratios</a:t>
            </a:r>
          </a:p>
          <a:p>
            <a:pPr>
              <a:lnSpc>
                <a:spcPct val="150000"/>
              </a:lnSpc>
            </a:pPr>
            <a:r>
              <a:rPr lang="en-US" dirty="0"/>
              <a:t>Flexible guidelines for use of RSU/stock option income</a:t>
            </a:r>
          </a:p>
          <a:p>
            <a:pPr>
              <a:lnSpc>
                <a:spcPct val="150000"/>
              </a:lnSpc>
            </a:pPr>
            <a:r>
              <a:rPr lang="en-US" dirty="0"/>
              <a:t>Gifts allowed: even on NOO</a:t>
            </a:r>
          </a:p>
          <a:p>
            <a:pPr>
              <a:lnSpc>
                <a:spcPct val="150000"/>
              </a:lnSpc>
            </a:pPr>
            <a:r>
              <a:rPr lang="en-US" dirty="0"/>
              <a:t>Business funds allowed for DP and reserves</a:t>
            </a:r>
          </a:p>
          <a:p>
            <a:pPr>
              <a:lnSpc>
                <a:spcPct val="150000"/>
              </a:lnSpc>
            </a:pPr>
            <a:r>
              <a:rPr lang="en-US" dirty="0"/>
              <a:t>FICOs down to 640 (lower scores may be considered case by case)</a:t>
            </a:r>
          </a:p>
          <a:p>
            <a:pPr>
              <a:lnSpc>
                <a:spcPct val="150000"/>
              </a:lnSpc>
            </a:pPr>
            <a:endParaRPr lang="en-US" dirty="0"/>
          </a:p>
        </p:txBody>
      </p:sp>
      <p:sp>
        <p:nvSpPr>
          <p:cNvPr id="4" name="Text Placeholder 3"/>
          <p:cNvSpPr>
            <a:spLocks noGrp="1"/>
          </p:cNvSpPr>
          <p:nvPr>
            <p:ph type="body" sz="quarter" idx="16"/>
          </p:nvPr>
        </p:nvSpPr>
        <p:spPr>
          <a:xfrm>
            <a:off x="257575" y="721605"/>
            <a:ext cx="6331109" cy="413132"/>
          </a:xfrm>
        </p:spPr>
        <p:txBody>
          <a:bodyPr/>
          <a:lstStyle/>
          <a:p>
            <a:r>
              <a:rPr lang="en-US" dirty="0"/>
              <a:t>Business Bank Statement</a:t>
            </a:r>
          </a:p>
        </p:txBody>
      </p:sp>
      <p:sp>
        <p:nvSpPr>
          <p:cNvPr id="5" name="Title 4"/>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7" name="Slide Number Placeholder 6"/>
          <p:cNvSpPr>
            <a:spLocks noGrp="1"/>
          </p:cNvSpPr>
          <p:nvPr>
            <p:ph type="sldNum" sz="quarter" idx="17"/>
          </p:nvPr>
        </p:nvSpPr>
        <p:spPr/>
        <p:txBody>
          <a:bodyPr/>
          <a:lstStyle/>
          <a:p>
            <a:fld id="{9EDC855F-5393-4ECC-82A4-1DDB6B23846B}" type="slidenum">
              <a:rPr lang="en-US" smtClean="0"/>
              <a:t>20</a:t>
            </a:fld>
            <a:endParaRPr lang="en-US" dirty="0"/>
          </a:p>
        </p:txBody>
      </p:sp>
    </p:spTree>
    <p:extLst>
      <p:ext uri="{BB962C8B-B14F-4D97-AF65-F5344CB8AC3E}">
        <p14:creationId xmlns:p14="http://schemas.microsoft.com/office/powerpoint/2010/main" val="59699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nchor="t"/>
          <a:lstStyle/>
          <a:p>
            <a:r>
              <a:rPr lang="en-US" dirty="0"/>
              <a:t>Income Property Lending</a:t>
            </a:r>
          </a:p>
        </p:txBody>
      </p:sp>
      <p:sp>
        <p:nvSpPr>
          <p:cNvPr id="6" name="Text Placeholder 5"/>
          <p:cNvSpPr>
            <a:spLocks noGrp="1"/>
          </p:cNvSpPr>
          <p:nvPr>
            <p:ph type="body" sz="quarter" idx="11"/>
          </p:nvPr>
        </p:nvSpPr>
        <p:spPr/>
        <p:txBody>
          <a:bodyPr/>
          <a:lstStyle/>
          <a:p>
            <a:r>
              <a:rPr lang="en-US" dirty="0"/>
              <a:t>2020</a:t>
            </a:r>
          </a:p>
        </p:txBody>
      </p:sp>
      <p:sp>
        <p:nvSpPr>
          <p:cNvPr id="7" name="Text Placeholder 6"/>
          <p:cNvSpPr>
            <a:spLocks noGrp="1"/>
          </p:cNvSpPr>
          <p:nvPr>
            <p:ph type="body" sz="quarter" idx="12"/>
          </p:nvPr>
        </p:nvSpPr>
        <p:spPr/>
        <p:txBody>
          <a:bodyPr/>
          <a:lstStyle/>
          <a:p>
            <a:r>
              <a:rPr lang="en-US" dirty="0"/>
              <a:t>4/24/2020</a:t>
            </a:r>
          </a:p>
        </p:txBody>
      </p:sp>
    </p:spTree>
    <p:extLst>
      <p:ext uri="{BB962C8B-B14F-4D97-AF65-F5344CB8AC3E}">
        <p14:creationId xmlns:p14="http://schemas.microsoft.com/office/powerpoint/2010/main" val="1118430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Income Property Lending</a:t>
            </a:r>
            <a:endParaRPr lang="en-US" dirty="0"/>
          </a:p>
        </p:txBody>
      </p:sp>
      <p:sp>
        <p:nvSpPr>
          <p:cNvPr id="10" name="Text Placeholder 9"/>
          <p:cNvSpPr>
            <a:spLocks noGrp="1"/>
          </p:cNvSpPr>
          <p:nvPr>
            <p:ph type="body" sz="quarter" idx="12"/>
          </p:nvPr>
        </p:nvSpPr>
        <p:spPr>
          <a:xfrm>
            <a:off x="257577" y="1035586"/>
            <a:ext cx="4316173" cy="3470750"/>
          </a:xfrm>
        </p:spPr>
        <p:txBody>
          <a:bodyPr/>
          <a:lstStyle/>
          <a:p>
            <a:pPr>
              <a:lnSpc>
                <a:spcPct val="150000"/>
              </a:lnSpc>
            </a:pPr>
            <a:r>
              <a:rPr lang="en-US" sz="900" u="sng" dirty="0"/>
              <a:t>Multifamily Housing</a:t>
            </a:r>
          </a:p>
          <a:p>
            <a:pPr lvl="1">
              <a:lnSpc>
                <a:spcPct val="150000"/>
              </a:lnSpc>
            </a:pPr>
            <a:r>
              <a:rPr lang="en-US" sz="900" dirty="0"/>
              <a:t>5+ unit apartment buildings</a:t>
            </a:r>
          </a:p>
          <a:p>
            <a:pPr lvl="1">
              <a:lnSpc>
                <a:spcPct val="150000"/>
              </a:lnSpc>
            </a:pPr>
            <a:r>
              <a:rPr lang="en-US" sz="900" dirty="0"/>
              <a:t>Loan amounts: $500,000 - $20,000,000 – Max LTV 75%</a:t>
            </a:r>
          </a:p>
          <a:p>
            <a:pPr>
              <a:lnSpc>
                <a:spcPct val="150000"/>
              </a:lnSpc>
            </a:pPr>
            <a:r>
              <a:rPr lang="en-US" sz="900" u="sng" dirty="0"/>
              <a:t>Student Housing</a:t>
            </a:r>
          </a:p>
          <a:p>
            <a:pPr lvl="1">
              <a:lnSpc>
                <a:spcPct val="150000"/>
              </a:lnSpc>
            </a:pPr>
            <a:r>
              <a:rPr lang="en-US" sz="900" dirty="0"/>
              <a:t>Must be dedicated student housing and located within 2 miles of the school. University population must be greater than 7,500 students.</a:t>
            </a:r>
          </a:p>
          <a:p>
            <a:pPr lvl="1">
              <a:lnSpc>
                <a:spcPct val="150000"/>
              </a:lnSpc>
            </a:pPr>
            <a:r>
              <a:rPr lang="en-US" sz="900" dirty="0"/>
              <a:t>Loan amounts: $500,000 - $10,000,000 – Max LTV 75%</a:t>
            </a:r>
          </a:p>
          <a:p>
            <a:pPr>
              <a:lnSpc>
                <a:spcPct val="150000"/>
              </a:lnSpc>
            </a:pPr>
            <a:r>
              <a:rPr lang="en-US" sz="900" u="sng" dirty="0"/>
              <a:t>Mobile Home Parks</a:t>
            </a:r>
          </a:p>
          <a:p>
            <a:pPr lvl="1">
              <a:lnSpc>
                <a:spcPct val="150000"/>
              </a:lnSpc>
            </a:pPr>
            <a:r>
              <a:rPr lang="en-US" sz="900" dirty="0"/>
              <a:t>Nationwide MSAs with minimum population of 100,000. Paved roads and skirted coaches</a:t>
            </a:r>
          </a:p>
          <a:p>
            <a:pPr lvl="1">
              <a:lnSpc>
                <a:spcPct val="150000"/>
              </a:lnSpc>
            </a:pPr>
            <a:r>
              <a:rPr lang="en-US" sz="900" dirty="0"/>
              <a:t>Loan amounts: $500,000 - $10,000,000 – Max LTV 70%</a:t>
            </a:r>
          </a:p>
          <a:p>
            <a:pPr>
              <a:lnSpc>
                <a:spcPct val="150000"/>
              </a:lnSpc>
            </a:pPr>
            <a:r>
              <a:rPr lang="en-US" sz="900" u="sng" dirty="0"/>
              <a:t>Mixed use</a:t>
            </a:r>
          </a:p>
          <a:p>
            <a:pPr lvl="1">
              <a:lnSpc>
                <a:spcPct val="150000"/>
              </a:lnSpc>
            </a:pPr>
            <a:r>
              <a:rPr lang="en-US" sz="900" dirty="0"/>
              <a:t>Up to 45% of the gross rents and total square footage coming from the commercial component allowed</a:t>
            </a:r>
          </a:p>
          <a:p>
            <a:pPr lvl="1">
              <a:lnSpc>
                <a:spcPct val="150000"/>
              </a:lnSpc>
            </a:pPr>
            <a:r>
              <a:rPr lang="en-US" sz="900" dirty="0"/>
              <a:t>Loan amounts: $500,000 - $30,000,000 – Max LTV 75%</a:t>
            </a:r>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IPL Property Types</a:t>
            </a:r>
          </a:p>
        </p:txBody>
      </p:sp>
      <p:sp>
        <p:nvSpPr>
          <p:cNvPr id="2" name="Slide Number Placeholder 1"/>
          <p:cNvSpPr>
            <a:spLocks noGrp="1"/>
          </p:cNvSpPr>
          <p:nvPr>
            <p:ph type="sldNum" sz="quarter" idx="14"/>
          </p:nvPr>
        </p:nvSpPr>
        <p:spPr/>
        <p:txBody>
          <a:bodyPr/>
          <a:lstStyle/>
          <a:p>
            <a:fld id="{9EDC855F-5393-4ECC-82A4-1DDB6B23846B}" type="slidenum">
              <a:rPr lang="en-US" smtClean="0"/>
              <a:t>22</a:t>
            </a:fld>
            <a:endParaRPr lang="en-US" dirty="0"/>
          </a:p>
        </p:txBody>
      </p:sp>
      <p:pic>
        <p:nvPicPr>
          <p:cNvPr id="8" name="Picture 2"/>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501119" y="1300175"/>
            <a:ext cx="2160192" cy="8280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14" name="Picture 4" descr="http://ts2.mm.bing.net/th?id=H.4619689317893201&amp;pid=1.7"/>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501119" y="2828933"/>
            <a:ext cx="2160192" cy="14055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74539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Income Property Lending</a:t>
            </a:r>
            <a:endParaRPr lang="en-US" dirty="0"/>
          </a:p>
        </p:txBody>
      </p:sp>
      <p:sp>
        <p:nvSpPr>
          <p:cNvPr id="10" name="Text Placeholder 9"/>
          <p:cNvSpPr>
            <a:spLocks noGrp="1"/>
          </p:cNvSpPr>
          <p:nvPr>
            <p:ph type="body" sz="quarter" idx="12"/>
          </p:nvPr>
        </p:nvSpPr>
        <p:spPr>
          <a:xfrm>
            <a:off x="257575" y="1085161"/>
            <a:ext cx="4316173" cy="3509461"/>
          </a:xfrm>
        </p:spPr>
        <p:txBody>
          <a:bodyPr/>
          <a:lstStyle/>
          <a:p>
            <a:pPr>
              <a:lnSpc>
                <a:spcPct val="150000"/>
              </a:lnSpc>
            </a:pPr>
            <a:r>
              <a:rPr lang="en-US" sz="1100" dirty="0"/>
              <a:t>Retail Centers</a:t>
            </a:r>
          </a:p>
          <a:p>
            <a:pPr>
              <a:lnSpc>
                <a:spcPct val="150000"/>
              </a:lnSpc>
            </a:pPr>
            <a:r>
              <a:rPr lang="en-US" sz="1100" dirty="0"/>
              <a:t>Office Buildings</a:t>
            </a:r>
          </a:p>
          <a:p>
            <a:pPr>
              <a:lnSpc>
                <a:spcPct val="150000"/>
              </a:lnSpc>
            </a:pPr>
            <a:r>
              <a:rPr lang="en-US" sz="1100" dirty="0"/>
              <a:t>Industrial</a:t>
            </a:r>
          </a:p>
          <a:p>
            <a:pPr>
              <a:lnSpc>
                <a:spcPct val="150000"/>
              </a:lnSpc>
            </a:pPr>
            <a:r>
              <a:rPr lang="en-US" sz="1100" dirty="0"/>
              <a:t>Self Storage</a:t>
            </a:r>
          </a:p>
          <a:p>
            <a:pPr>
              <a:lnSpc>
                <a:spcPct val="150000"/>
              </a:lnSpc>
            </a:pPr>
            <a:r>
              <a:rPr lang="en-US" sz="1100" dirty="0"/>
              <a:t>Mixed Use</a:t>
            </a:r>
          </a:p>
          <a:p>
            <a:pPr lvl="1">
              <a:lnSpc>
                <a:spcPct val="150000"/>
              </a:lnSpc>
            </a:pPr>
            <a:r>
              <a:rPr lang="en-US" sz="1050" dirty="0"/>
              <a:t>Up to 45% of the gross rents and total square footage coming from the commercial component allowed</a:t>
            </a:r>
          </a:p>
          <a:p>
            <a:pPr>
              <a:lnSpc>
                <a:spcPct val="150000"/>
              </a:lnSpc>
            </a:pPr>
            <a:r>
              <a:rPr lang="en-US" sz="1100" dirty="0"/>
              <a:t>Requirements</a:t>
            </a:r>
          </a:p>
          <a:p>
            <a:pPr lvl="1">
              <a:lnSpc>
                <a:spcPct val="150000"/>
              </a:lnSpc>
            </a:pPr>
            <a:r>
              <a:rPr lang="en-US" sz="1050" dirty="0"/>
              <a:t>Minimum Loan Amount $750,000</a:t>
            </a:r>
          </a:p>
          <a:p>
            <a:pPr lvl="1">
              <a:lnSpc>
                <a:spcPct val="150000"/>
              </a:lnSpc>
            </a:pPr>
            <a:r>
              <a:rPr lang="en-US" sz="1050" dirty="0"/>
              <a:t>Multi-Unit Properties</a:t>
            </a:r>
          </a:p>
          <a:p>
            <a:pPr lvl="1">
              <a:lnSpc>
                <a:spcPct val="150000"/>
              </a:lnSpc>
            </a:pPr>
            <a:r>
              <a:rPr lang="en-US" sz="1050" dirty="0"/>
              <a:t>Investor Owned</a:t>
            </a:r>
          </a:p>
          <a:p>
            <a:pPr lvl="1">
              <a:lnSpc>
                <a:spcPct val="150000"/>
              </a:lnSpc>
            </a:pPr>
            <a:r>
              <a:rPr lang="en-US" sz="1050" dirty="0"/>
              <a:t>LTV to 70%</a:t>
            </a:r>
          </a:p>
          <a:p>
            <a:pPr lvl="1">
              <a:lnSpc>
                <a:spcPct val="150000"/>
              </a:lnSpc>
            </a:pPr>
            <a:r>
              <a:rPr lang="en-US" sz="1050" dirty="0"/>
              <a:t>Major MSAs</a:t>
            </a:r>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Commercial/Industrial Property Types</a:t>
            </a:r>
          </a:p>
        </p:txBody>
      </p:sp>
      <p:sp>
        <p:nvSpPr>
          <p:cNvPr id="2" name="Slide Number Placeholder 1"/>
          <p:cNvSpPr>
            <a:spLocks noGrp="1"/>
          </p:cNvSpPr>
          <p:nvPr>
            <p:ph type="sldNum" sz="quarter" idx="14"/>
          </p:nvPr>
        </p:nvSpPr>
        <p:spPr/>
        <p:txBody>
          <a:bodyPr/>
          <a:lstStyle/>
          <a:p>
            <a:fld id="{9EDC855F-5393-4ECC-82A4-1DDB6B23846B}" type="slidenum">
              <a:rPr lang="en-US" smtClean="0"/>
              <a:t>23</a:t>
            </a:fld>
            <a:endParaRPr lang="en-US" dirty="0"/>
          </a:p>
        </p:txBody>
      </p:sp>
      <p:pic>
        <p:nvPicPr>
          <p:cNvPr id="8" name="Picture 2"/>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501119" y="1300175"/>
            <a:ext cx="2160192" cy="8280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pic>
        <p:nvPicPr>
          <p:cNvPr id="14" name="Picture 4" descr="http://ts2.mm.bing.net/th?id=H.4619689317893201&amp;pid=1.7"/>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501119" y="2828933"/>
            <a:ext cx="2160192" cy="14055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43100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Income Property Lending</a:t>
            </a:r>
            <a:endParaRPr lang="en-US" dirty="0"/>
          </a:p>
        </p:txBody>
      </p:sp>
      <p:sp>
        <p:nvSpPr>
          <p:cNvPr id="10" name="Text Placeholder 9"/>
          <p:cNvSpPr>
            <a:spLocks noGrp="1"/>
          </p:cNvSpPr>
          <p:nvPr>
            <p:ph type="body" sz="quarter" idx="12"/>
          </p:nvPr>
        </p:nvSpPr>
        <p:spPr>
          <a:xfrm>
            <a:off x="257575" y="1090670"/>
            <a:ext cx="6269349" cy="3503952"/>
          </a:xfrm>
        </p:spPr>
        <p:txBody>
          <a:bodyPr/>
          <a:lstStyle/>
          <a:p>
            <a:pPr>
              <a:lnSpc>
                <a:spcPct val="150000"/>
              </a:lnSpc>
            </a:pPr>
            <a:r>
              <a:rPr lang="en-US" sz="1100" dirty="0"/>
              <a:t>Eligible Property</a:t>
            </a:r>
          </a:p>
          <a:p>
            <a:pPr lvl="1">
              <a:lnSpc>
                <a:spcPct val="150000"/>
              </a:lnSpc>
            </a:pPr>
            <a:r>
              <a:rPr lang="en-US" sz="1050" dirty="0"/>
              <a:t>Multi-Tenant Property</a:t>
            </a:r>
          </a:p>
          <a:p>
            <a:pPr lvl="1">
              <a:lnSpc>
                <a:spcPct val="150000"/>
              </a:lnSpc>
            </a:pPr>
            <a:r>
              <a:rPr lang="en-US" sz="1050" dirty="0"/>
              <a:t>5-Unit Investor-Owned Strip Mall</a:t>
            </a:r>
          </a:p>
          <a:p>
            <a:pPr lvl="1">
              <a:lnSpc>
                <a:spcPct val="150000"/>
              </a:lnSpc>
            </a:pPr>
            <a:r>
              <a:rPr lang="en-US" sz="1050" dirty="0"/>
              <a:t>Mini-Storage</a:t>
            </a:r>
          </a:p>
          <a:p>
            <a:pPr lvl="1">
              <a:lnSpc>
                <a:spcPct val="150000"/>
              </a:lnSpc>
            </a:pPr>
            <a:r>
              <a:rPr lang="en-US" sz="1050" dirty="0"/>
              <a:t>Major MSA High Traffic Location</a:t>
            </a:r>
          </a:p>
          <a:p>
            <a:pPr lvl="1">
              <a:lnSpc>
                <a:spcPct val="150000"/>
              </a:lnSpc>
            </a:pPr>
            <a:r>
              <a:rPr lang="en-US" sz="1050" dirty="0"/>
              <a:t>Single Tenant Case by Case</a:t>
            </a:r>
          </a:p>
          <a:p>
            <a:pPr>
              <a:lnSpc>
                <a:spcPct val="150000"/>
              </a:lnSpc>
            </a:pPr>
            <a:endParaRPr lang="en-US" sz="1100" dirty="0"/>
          </a:p>
          <a:p>
            <a:pPr>
              <a:lnSpc>
                <a:spcPct val="150000"/>
              </a:lnSpc>
            </a:pPr>
            <a:r>
              <a:rPr lang="en-US" sz="1100" dirty="0"/>
              <a:t>Ineligible Tenant</a:t>
            </a:r>
          </a:p>
          <a:p>
            <a:pPr lvl="1">
              <a:lnSpc>
                <a:spcPct val="150000"/>
              </a:lnSpc>
            </a:pPr>
            <a:r>
              <a:rPr lang="en-US" sz="1050" dirty="0"/>
              <a:t>Marijuana Dispensary</a:t>
            </a:r>
          </a:p>
          <a:p>
            <a:pPr lvl="1">
              <a:lnSpc>
                <a:spcPct val="150000"/>
              </a:lnSpc>
            </a:pPr>
            <a:r>
              <a:rPr lang="en-US" sz="1050" dirty="0"/>
              <a:t>Massage Parlors</a:t>
            </a:r>
          </a:p>
          <a:p>
            <a:pPr lvl="1">
              <a:lnSpc>
                <a:spcPct val="150000"/>
              </a:lnSpc>
            </a:pPr>
            <a:r>
              <a:rPr lang="en-US" sz="1050" dirty="0"/>
              <a:t>Smoke Shops</a:t>
            </a:r>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Small Balance Commercial</a:t>
            </a:r>
          </a:p>
        </p:txBody>
      </p:sp>
      <p:sp>
        <p:nvSpPr>
          <p:cNvPr id="2" name="Slide Number Placeholder 1"/>
          <p:cNvSpPr>
            <a:spLocks noGrp="1"/>
          </p:cNvSpPr>
          <p:nvPr>
            <p:ph type="sldNum" sz="quarter" idx="14"/>
          </p:nvPr>
        </p:nvSpPr>
        <p:spPr/>
        <p:txBody>
          <a:bodyPr/>
          <a:lstStyle/>
          <a:p>
            <a:fld id="{9EDC855F-5393-4ECC-82A4-1DDB6B23846B}" type="slidenum">
              <a:rPr lang="en-US" smtClean="0"/>
              <a:t>24</a:t>
            </a:fld>
            <a:endParaRPr lang="en-US" dirty="0"/>
          </a:p>
        </p:txBody>
      </p:sp>
    </p:spTree>
    <p:extLst>
      <p:ext uri="{BB962C8B-B14F-4D97-AF65-F5344CB8AC3E}">
        <p14:creationId xmlns:p14="http://schemas.microsoft.com/office/powerpoint/2010/main" val="2197290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2145489513"/>
              </p:ext>
            </p:extLst>
          </p:nvPr>
        </p:nvGraphicFramePr>
        <p:xfrm>
          <a:off x="1192" y="644129"/>
          <a:ext cx="1190" cy="1190"/>
        </p:xfrm>
        <a:graphic>
          <a:graphicData uri="http://schemas.openxmlformats.org/presentationml/2006/ole">
            <mc:AlternateContent xmlns:mc="http://schemas.openxmlformats.org/markup-compatibility/2006">
              <mc:Choice xmlns:v="urn:schemas-microsoft-com:vml" Requires="v">
                <p:oleObj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192" y="644129"/>
                        <a:ext cx="1190" cy="1190"/>
                      </a:xfrm>
                      <a:prstGeom prst="rect">
                        <a:avLst/>
                      </a:prstGeom>
                    </p:spPr>
                  </p:pic>
                </p:oleObj>
              </mc:Fallback>
            </mc:AlternateContent>
          </a:graphicData>
        </a:graphic>
      </p:graphicFrame>
      <p:pic>
        <p:nvPicPr>
          <p:cNvPr id="2" name="Picture 1"/>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0" y="642938"/>
            <a:ext cx="6858000" cy="3857625"/>
          </a:xfrm>
          <a:prstGeom prst="rect">
            <a:avLst/>
          </a:prstGeom>
        </p:spPr>
      </p:pic>
      <p:sp>
        <p:nvSpPr>
          <p:cNvPr id="3" name="Rectangle 2"/>
          <p:cNvSpPr/>
          <p:nvPr/>
        </p:nvSpPr>
        <p:spPr>
          <a:xfrm>
            <a:off x="6012180" y="3997643"/>
            <a:ext cx="685800" cy="3429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atin typeface="Verdana" panose="020B0604030504040204" pitchFamily="34" charset="0"/>
              <a:ea typeface="Verdana" panose="020B0604030504040204" pitchFamily="34" charset="0"/>
              <a:cs typeface="Verdana" panose="020B0604030504040204" pitchFamily="34" charset="0"/>
              <a:sym typeface="Arial" panose="020B0604020202020204" pitchFamily="34" charset="0"/>
            </a:endParaRPr>
          </a:p>
        </p:txBody>
      </p:sp>
      <p:sp>
        <p:nvSpPr>
          <p:cNvPr id="9" name="Text Placeholder 8"/>
          <p:cNvSpPr>
            <a:spLocks noGrp="1"/>
          </p:cNvSpPr>
          <p:nvPr>
            <p:ph type="body" sz="quarter" idx="10"/>
          </p:nvPr>
        </p:nvSpPr>
        <p:spPr>
          <a:xfrm>
            <a:off x="855194" y="2130901"/>
            <a:ext cx="5466665" cy="1169551"/>
          </a:xfrm>
        </p:spPr>
        <p:txBody>
          <a:bodyPr/>
          <a:lstStyle/>
          <a:p>
            <a:r>
              <a:rPr lang="en-US" dirty="0"/>
              <a:t>Thank you for joining us!</a:t>
            </a:r>
          </a:p>
        </p:txBody>
      </p:sp>
      <p:sp>
        <p:nvSpPr>
          <p:cNvPr id="6" name="Slide Number Placeholder 5"/>
          <p:cNvSpPr>
            <a:spLocks noGrp="1"/>
          </p:cNvSpPr>
          <p:nvPr>
            <p:ph type="sldNum" sz="quarter" idx="11"/>
          </p:nvPr>
        </p:nvSpPr>
        <p:spPr/>
        <p:txBody>
          <a:bodyPr/>
          <a:lstStyle/>
          <a:p>
            <a:fld id="{9EDC855F-5393-4ECC-82A4-1DDB6B23846B}" type="slidenum">
              <a:rPr lang="en-US" smtClean="0"/>
              <a:t>25</a:t>
            </a:fld>
            <a:endParaRPr lang="en-US" dirty="0"/>
          </a:p>
        </p:txBody>
      </p:sp>
      <p:pic>
        <p:nvPicPr>
          <p:cNvPr id="7" name="Picture 6"/>
          <p:cNvPicPr>
            <a:picLocks noChangeAspect="1"/>
          </p:cNvPicPr>
          <p:nvPr/>
        </p:nvPicPr>
        <p:blipFill>
          <a:blip r:embed="rId7"/>
          <a:stretch>
            <a:fillRect/>
          </a:stretch>
        </p:blipFill>
        <p:spPr>
          <a:xfrm>
            <a:off x="5602094" y="4671993"/>
            <a:ext cx="410086" cy="223683"/>
          </a:xfrm>
          <a:prstGeom prst="rect">
            <a:avLst/>
          </a:prstGeom>
        </p:spPr>
      </p:pic>
      <p:pic>
        <p:nvPicPr>
          <p:cNvPr id="8" name="Picture 7"/>
          <p:cNvPicPr>
            <a:picLocks noChangeAspect="1"/>
          </p:cNvPicPr>
          <p:nvPr/>
        </p:nvPicPr>
        <p:blipFill>
          <a:blip r:embed="rId8"/>
          <a:stretch>
            <a:fillRect/>
          </a:stretch>
        </p:blipFill>
        <p:spPr>
          <a:xfrm>
            <a:off x="4604426" y="4676755"/>
            <a:ext cx="946926" cy="216227"/>
          </a:xfrm>
          <a:prstGeom prst="rect">
            <a:avLst/>
          </a:prstGeom>
        </p:spPr>
      </p:pic>
      <p:sp>
        <p:nvSpPr>
          <p:cNvPr id="10" name="Rectangle 9"/>
          <p:cNvSpPr/>
          <p:nvPr/>
        </p:nvSpPr>
        <p:spPr>
          <a:xfrm>
            <a:off x="79278" y="4451390"/>
            <a:ext cx="4474406" cy="584775"/>
          </a:xfrm>
          <a:prstGeom prst="rect">
            <a:avLst/>
          </a:prstGeom>
        </p:spPr>
        <p:txBody>
          <a:bodyPr wrap="square">
            <a:spAutoFit/>
          </a:bodyPr>
          <a:lstStyle/>
          <a:p>
            <a:r>
              <a:rPr lang="en-US" sz="800" dirty="0"/>
              <a:t>This information is prepared for real estate and mortgage professionals only. It is not intended for public distribution or consumer information as it is not an advertisement presented within the guidelines required by the Truth-in-Lending Act or other pertinent federal regulations. Axos Bank NMLS# 524995</a:t>
            </a:r>
          </a:p>
        </p:txBody>
      </p:sp>
    </p:spTree>
    <p:extLst>
      <p:ext uri="{BB962C8B-B14F-4D97-AF65-F5344CB8AC3E}">
        <p14:creationId xmlns:p14="http://schemas.microsoft.com/office/powerpoint/2010/main" val="110870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36109433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1" name="Text Placeholder 10"/>
          <p:cNvSpPr>
            <a:spLocks noGrp="1"/>
          </p:cNvSpPr>
          <p:nvPr>
            <p:ph type="body" sz="quarter" idx="14"/>
          </p:nvPr>
        </p:nvSpPr>
        <p:spPr>
          <a:xfrm>
            <a:off x="257577" y="1164074"/>
            <a:ext cx="5086151" cy="3250564"/>
          </a:xfrm>
        </p:spPr>
        <p:txBody>
          <a:bodyPr/>
          <a:lstStyle/>
          <a:p>
            <a:pPr>
              <a:lnSpc>
                <a:spcPct val="150000"/>
              </a:lnSpc>
            </a:pPr>
            <a:r>
              <a:rPr lang="en-US" sz="1050" dirty="0"/>
              <a:t>NYSE: AX</a:t>
            </a:r>
          </a:p>
          <a:p>
            <a:pPr>
              <a:lnSpc>
                <a:spcPct val="150000"/>
              </a:lnSpc>
            </a:pPr>
            <a:r>
              <a:rPr lang="en-US" sz="1050" dirty="0"/>
              <a:t>Member FDIC</a:t>
            </a:r>
          </a:p>
          <a:p>
            <a:pPr>
              <a:lnSpc>
                <a:spcPct val="150000"/>
              </a:lnSpc>
            </a:pPr>
            <a:r>
              <a:rPr lang="en-US" sz="1050" dirty="0"/>
              <a:t>$16 Billion Total Asset Size</a:t>
            </a:r>
          </a:p>
          <a:p>
            <a:pPr>
              <a:lnSpc>
                <a:spcPct val="150000"/>
              </a:lnSpc>
            </a:pPr>
            <a:r>
              <a:rPr lang="en-US" sz="1050" dirty="0"/>
              <a:t>Balance Sheet Lender</a:t>
            </a:r>
          </a:p>
          <a:p>
            <a:pPr>
              <a:lnSpc>
                <a:spcPct val="150000"/>
              </a:lnSpc>
            </a:pPr>
            <a:r>
              <a:rPr lang="en-US" sz="1050" dirty="0"/>
              <a:t>Multi-Family Lending</a:t>
            </a:r>
          </a:p>
          <a:p>
            <a:pPr>
              <a:lnSpc>
                <a:spcPct val="150000"/>
              </a:lnSpc>
            </a:pPr>
            <a:r>
              <a:rPr lang="en-US" sz="1050" dirty="0"/>
              <a:t>Commercial Lending</a:t>
            </a:r>
          </a:p>
          <a:p>
            <a:pPr>
              <a:lnSpc>
                <a:spcPct val="150000"/>
              </a:lnSpc>
            </a:pPr>
            <a:r>
              <a:rPr lang="en-US" sz="1050" dirty="0"/>
              <a:t>Warehouse Lending Platform</a:t>
            </a:r>
          </a:p>
          <a:p>
            <a:pPr>
              <a:lnSpc>
                <a:spcPct val="150000"/>
              </a:lnSpc>
            </a:pPr>
            <a:r>
              <a:rPr lang="en-US" sz="1050" dirty="0"/>
              <a:t>Nationwide Bank</a:t>
            </a:r>
          </a:p>
          <a:p>
            <a:pPr>
              <a:lnSpc>
                <a:spcPct val="150000"/>
              </a:lnSpc>
            </a:pPr>
            <a:r>
              <a:rPr lang="en-US" sz="1050" dirty="0"/>
              <a:t>2019 One of America’s Best Banks by Forbes</a:t>
            </a:r>
          </a:p>
          <a:p>
            <a:pPr>
              <a:lnSpc>
                <a:spcPct val="150000"/>
              </a:lnSpc>
            </a:pPr>
            <a:r>
              <a:rPr lang="en-US" sz="1050" dirty="0"/>
              <a:t>Winner, 2017 Best Online Bank by Money Magazine</a:t>
            </a:r>
          </a:p>
          <a:p>
            <a:pPr>
              <a:lnSpc>
                <a:spcPct val="150000"/>
              </a:lnSpc>
            </a:pPr>
            <a:r>
              <a:rPr lang="en-US" sz="1050" dirty="0"/>
              <a:t>Headquarters: San Diego, California</a:t>
            </a:r>
          </a:p>
          <a:p>
            <a:pPr>
              <a:lnSpc>
                <a:spcPct val="150000"/>
              </a:lnSpc>
            </a:pPr>
            <a:endParaRPr lang="en-US" sz="1050" spc="-53" dirty="0"/>
          </a:p>
        </p:txBody>
      </p:sp>
      <p:sp>
        <p:nvSpPr>
          <p:cNvPr id="9" name="Title 8"/>
          <p:cNvSpPr>
            <a:spLocks noGrp="1"/>
          </p:cNvSpPr>
          <p:nvPr>
            <p:ph type="title"/>
          </p:nvPr>
        </p:nvSpPr>
        <p:spPr/>
        <p:txBody>
          <a:bodyPr/>
          <a:lstStyle/>
          <a:p>
            <a:r>
              <a:rPr lang="en-US" spc="-53" dirty="0">
                <a:solidFill>
                  <a:srgbClr val="1F3861"/>
                </a:solidFill>
              </a:rPr>
              <a:t>Corporate Profile and Areas of Focus</a:t>
            </a:r>
            <a:endParaRPr lang="en-US" dirty="0"/>
          </a:p>
        </p:txBody>
      </p:sp>
      <p:sp>
        <p:nvSpPr>
          <p:cNvPr id="10" name="Text Placeholder 9"/>
          <p:cNvSpPr>
            <a:spLocks noGrp="1"/>
          </p:cNvSpPr>
          <p:nvPr>
            <p:ph type="body" sz="quarter" idx="13"/>
          </p:nvPr>
        </p:nvSpPr>
        <p:spPr/>
        <p:txBody>
          <a:bodyPr/>
          <a:lstStyle/>
          <a:p>
            <a:r>
              <a:rPr lang="en-US" i="1" spc="-53" dirty="0">
                <a:solidFill>
                  <a:schemeClr val="tx1">
                    <a:lumMod val="75000"/>
                  </a:schemeClr>
                </a:solidFill>
              </a:rPr>
              <a:t>Axos Bank</a:t>
            </a:r>
          </a:p>
        </p:txBody>
      </p:sp>
      <p:sp>
        <p:nvSpPr>
          <p:cNvPr id="3" name="Slide Number Placeholder 2"/>
          <p:cNvSpPr>
            <a:spLocks noGrp="1"/>
          </p:cNvSpPr>
          <p:nvPr>
            <p:ph type="sldNum" sz="quarter" idx="16"/>
          </p:nvPr>
        </p:nvSpPr>
        <p:spPr/>
        <p:txBody>
          <a:bodyPr/>
          <a:lstStyle/>
          <a:p>
            <a:fld id="{9EDC855F-5393-4ECC-82A4-1DDB6B23846B}" type="slidenum">
              <a:rPr lang="en-US" smtClean="0"/>
              <a:t>3</a:t>
            </a:fld>
            <a:endParaRPr lang="en-US" dirty="0"/>
          </a:p>
        </p:txBody>
      </p:sp>
    </p:spTree>
    <p:extLst>
      <p:ext uri="{BB962C8B-B14F-4D97-AF65-F5344CB8AC3E}">
        <p14:creationId xmlns:p14="http://schemas.microsoft.com/office/powerpoint/2010/main" val="3447251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36109433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1" name="Text Placeholder 10"/>
          <p:cNvSpPr>
            <a:spLocks noGrp="1"/>
          </p:cNvSpPr>
          <p:nvPr>
            <p:ph type="body" sz="quarter" idx="14"/>
          </p:nvPr>
        </p:nvSpPr>
        <p:spPr>
          <a:xfrm>
            <a:off x="257575" y="1168882"/>
            <a:ext cx="6445923" cy="3425740"/>
          </a:xfrm>
        </p:spPr>
        <p:txBody>
          <a:bodyPr/>
          <a:lstStyle/>
          <a:p>
            <a:pPr>
              <a:lnSpc>
                <a:spcPct val="150000"/>
              </a:lnSpc>
            </a:pPr>
            <a:r>
              <a:rPr lang="en-US" sz="900" b="1" i="1" dirty="0"/>
              <a:t>Jumbo ARM Product Menu</a:t>
            </a:r>
          </a:p>
          <a:p>
            <a:pPr lvl="1">
              <a:lnSpc>
                <a:spcPct val="150000"/>
              </a:lnSpc>
            </a:pPr>
            <a:r>
              <a:rPr lang="en-US" sz="900" dirty="0"/>
              <a:t>30-year term on all products</a:t>
            </a:r>
          </a:p>
          <a:p>
            <a:pPr lvl="1">
              <a:lnSpc>
                <a:spcPct val="150000"/>
              </a:lnSpc>
            </a:pPr>
            <a:r>
              <a:rPr lang="en-US" sz="900" dirty="0"/>
              <a:t>Libor Index</a:t>
            </a:r>
          </a:p>
          <a:p>
            <a:pPr lvl="1">
              <a:lnSpc>
                <a:spcPct val="150000"/>
              </a:lnSpc>
            </a:pPr>
            <a:r>
              <a:rPr lang="en-US" sz="900" dirty="0"/>
              <a:t>Interest only option allowed on the 5 year product – Max LTV 60%</a:t>
            </a:r>
          </a:p>
          <a:p>
            <a:pPr lvl="1">
              <a:lnSpc>
                <a:spcPct val="150000"/>
              </a:lnSpc>
            </a:pPr>
            <a:r>
              <a:rPr lang="en-US" sz="900" dirty="0"/>
              <a:t>5/1, 7/1, and 10/1</a:t>
            </a:r>
          </a:p>
          <a:p>
            <a:pPr>
              <a:lnSpc>
                <a:spcPct val="150000"/>
              </a:lnSpc>
            </a:pPr>
            <a:endParaRPr lang="en-US" sz="900" dirty="0"/>
          </a:p>
          <a:p>
            <a:pPr>
              <a:lnSpc>
                <a:spcPct val="150000"/>
              </a:lnSpc>
            </a:pPr>
            <a:r>
              <a:rPr lang="en-US" sz="900" b="1" i="1" dirty="0"/>
              <a:t>Loan Amounts up to $30MM</a:t>
            </a:r>
          </a:p>
          <a:p>
            <a:pPr lvl="1">
              <a:lnSpc>
                <a:spcPct val="150000"/>
              </a:lnSpc>
            </a:pPr>
            <a:r>
              <a:rPr lang="en-US" sz="900" dirty="0"/>
              <a:t>True Portfolio Lender (Manual Underwriting)</a:t>
            </a:r>
          </a:p>
          <a:p>
            <a:pPr lvl="1">
              <a:lnSpc>
                <a:spcPct val="150000"/>
              </a:lnSpc>
            </a:pPr>
            <a:r>
              <a:rPr lang="en-US" sz="900" dirty="0"/>
              <a:t>Use Common Sense Underwriting</a:t>
            </a:r>
          </a:p>
          <a:p>
            <a:pPr lvl="1">
              <a:lnSpc>
                <a:spcPct val="150000"/>
              </a:lnSpc>
            </a:pPr>
            <a:r>
              <a:rPr lang="en-US" sz="900" dirty="0"/>
              <a:t>Will consider loan requests above $30MM</a:t>
            </a:r>
          </a:p>
          <a:p>
            <a:pPr lvl="1">
              <a:lnSpc>
                <a:spcPct val="150000"/>
              </a:lnSpc>
            </a:pPr>
            <a:r>
              <a:rPr lang="en-US" sz="900" dirty="0"/>
              <a:t>Minimum loan size $500,000</a:t>
            </a:r>
          </a:p>
          <a:p>
            <a:pPr lvl="1">
              <a:lnSpc>
                <a:spcPct val="150000"/>
              </a:lnSpc>
            </a:pPr>
            <a:r>
              <a:rPr lang="en-US" sz="900" dirty="0"/>
              <a:t>Exception based lending allows greater flexibility</a:t>
            </a:r>
          </a:p>
          <a:p>
            <a:pPr lvl="1">
              <a:lnSpc>
                <a:spcPct val="150000"/>
              </a:lnSpc>
            </a:pPr>
            <a:r>
              <a:rPr lang="en-US" sz="900" dirty="0"/>
              <a:t>Unique property types</a:t>
            </a:r>
          </a:p>
          <a:p>
            <a:pPr lvl="1">
              <a:lnSpc>
                <a:spcPct val="150000"/>
              </a:lnSpc>
            </a:pPr>
            <a:r>
              <a:rPr lang="en-US" sz="900" dirty="0"/>
              <a:t>Complex income situations</a:t>
            </a:r>
          </a:p>
          <a:p>
            <a:pPr>
              <a:lnSpc>
                <a:spcPct val="150000"/>
              </a:lnSpc>
            </a:pPr>
            <a:endParaRPr lang="en-US" sz="900" spc="-53" dirty="0"/>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3"/>
          </p:nvPr>
        </p:nvSpPr>
        <p:spPr/>
        <p:txBody>
          <a:bodyPr/>
          <a:lstStyle/>
          <a:p>
            <a:r>
              <a:rPr lang="en-US" i="1" spc="-53" dirty="0">
                <a:solidFill>
                  <a:schemeClr val="tx1">
                    <a:lumMod val="75000"/>
                  </a:schemeClr>
                </a:solidFill>
              </a:rPr>
              <a:t>Jumbo / Super Jumbo</a:t>
            </a:r>
          </a:p>
        </p:txBody>
      </p:sp>
      <p:sp>
        <p:nvSpPr>
          <p:cNvPr id="3" name="Slide Number Placeholder 2"/>
          <p:cNvSpPr>
            <a:spLocks noGrp="1"/>
          </p:cNvSpPr>
          <p:nvPr>
            <p:ph type="sldNum" sz="quarter" idx="16"/>
          </p:nvPr>
        </p:nvSpPr>
        <p:spPr/>
        <p:txBody>
          <a:bodyPr/>
          <a:lstStyle/>
          <a:p>
            <a:fld id="{9EDC855F-5393-4ECC-82A4-1DDB6B23846B}" type="slidenum">
              <a:rPr lang="en-US" smtClean="0"/>
              <a:t>4</a:t>
            </a:fld>
            <a:endParaRPr lang="en-US" dirty="0"/>
          </a:p>
        </p:txBody>
      </p:sp>
    </p:spTree>
    <p:extLst>
      <p:ext uri="{BB962C8B-B14F-4D97-AF65-F5344CB8AC3E}">
        <p14:creationId xmlns:p14="http://schemas.microsoft.com/office/powerpoint/2010/main" val="358227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2"/>
          </p:nvPr>
        </p:nvSpPr>
        <p:spPr>
          <a:xfrm>
            <a:off x="257575" y="1112704"/>
            <a:ext cx="6331106" cy="3481918"/>
          </a:xfrm>
        </p:spPr>
        <p:txBody>
          <a:bodyPr/>
          <a:lstStyle/>
          <a:p>
            <a:pPr>
              <a:lnSpc>
                <a:spcPct val="150000"/>
              </a:lnSpc>
            </a:pPr>
            <a:endParaRPr lang="en-US" sz="1050" dirty="0"/>
          </a:p>
          <a:p>
            <a:pPr>
              <a:lnSpc>
                <a:spcPct val="150000"/>
              </a:lnSpc>
            </a:pPr>
            <a:r>
              <a:rPr lang="en-US" sz="1050" dirty="0"/>
              <a:t>$300 one-time document review fee</a:t>
            </a:r>
          </a:p>
          <a:p>
            <a:pPr>
              <a:lnSpc>
                <a:spcPct val="150000"/>
              </a:lnSpc>
            </a:pPr>
            <a:r>
              <a:rPr lang="en-US" sz="1050" dirty="0"/>
              <a:t>LLCs</a:t>
            </a:r>
          </a:p>
          <a:p>
            <a:pPr>
              <a:lnSpc>
                <a:spcPct val="150000"/>
              </a:lnSpc>
            </a:pPr>
            <a:r>
              <a:rPr lang="en-US" sz="1050" dirty="0"/>
              <a:t>Trusts</a:t>
            </a:r>
          </a:p>
          <a:p>
            <a:pPr>
              <a:lnSpc>
                <a:spcPct val="150000"/>
              </a:lnSpc>
            </a:pPr>
            <a:r>
              <a:rPr lang="en-US" sz="1050" dirty="0"/>
              <a:t>Partnerships</a:t>
            </a:r>
          </a:p>
          <a:p>
            <a:pPr>
              <a:lnSpc>
                <a:spcPct val="150000"/>
              </a:lnSpc>
            </a:pPr>
            <a:r>
              <a:rPr lang="en-US" sz="1050" dirty="0"/>
              <a:t>Sub S Corporations</a:t>
            </a:r>
          </a:p>
          <a:p>
            <a:pPr>
              <a:lnSpc>
                <a:spcPct val="150000"/>
              </a:lnSpc>
            </a:pPr>
            <a:r>
              <a:rPr lang="en-US" sz="1050" dirty="0"/>
              <a:t>Privacy Mortgage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57150" indent="-57150">
              <a:buNone/>
              <a:tabLst>
                <a:tab pos="55563" algn="l"/>
              </a:tabLst>
            </a:pPr>
            <a:r>
              <a:rPr lang="en-US" sz="900"/>
              <a:t>*Please </a:t>
            </a:r>
            <a:r>
              <a:rPr lang="en-US" sz="900" dirty="0"/>
              <a:t>note: Properties located in Washington, D.C., West Virginia, and Virginia are not eligible for a review under the Pledged Asset and Cross</a:t>
            </a:r>
            <a:r>
              <a:rPr lang="en-US" sz="900" dirty="0">
                <a:solidFill>
                  <a:srgbClr val="FF0000"/>
                </a:solidFill>
              </a:rPr>
              <a:t>-</a:t>
            </a:r>
            <a:r>
              <a:rPr lang="en-US" sz="900" dirty="0"/>
              <a:t>Collateralization programs</a:t>
            </a:r>
            <a:r>
              <a:rPr lang="en-US" sz="900" dirty="0">
                <a:solidFill>
                  <a:srgbClr val="FF0000"/>
                </a:solidFill>
              </a:rPr>
              <a:t>.</a:t>
            </a:r>
            <a:endParaRPr lang="en-US" sz="9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Vesting Title in Entities</a:t>
            </a:r>
          </a:p>
        </p:txBody>
      </p:sp>
      <p:sp>
        <p:nvSpPr>
          <p:cNvPr id="2" name="Slide Number Placeholder 1"/>
          <p:cNvSpPr>
            <a:spLocks noGrp="1"/>
          </p:cNvSpPr>
          <p:nvPr>
            <p:ph type="sldNum" sz="quarter" idx="14"/>
          </p:nvPr>
        </p:nvSpPr>
        <p:spPr/>
        <p:txBody>
          <a:bodyPr/>
          <a:lstStyle/>
          <a:p>
            <a:fld id="{9EDC855F-5393-4ECC-82A4-1DDB6B23846B}" type="slidenum">
              <a:rPr lang="en-US" smtClean="0"/>
              <a:t>5</a:t>
            </a:fld>
            <a:endParaRPr lang="en-US" dirty="0"/>
          </a:p>
        </p:txBody>
      </p:sp>
      <p:pic>
        <p:nvPicPr>
          <p:cNvPr id="3" name="Picture 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70754" y="1572479"/>
            <a:ext cx="3439839" cy="2293226"/>
          </a:xfrm>
          <a:prstGeom prst="rect">
            <a:avLst/>
          </a:prstGeom>
        </p:spPr>
      </p:pic>
    </p:spTree>
    <p:extLst>
      <p:ext uri="{BB962C8B-B14F-4D97-AF65-F5344CB8AC3E}">
        <p14:creationId xmlns:p14="http://schemas.microsoft.com/office/powerpoint/2010/main" val="1719532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36109433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1" name="Text Placeholder 10"/>
          <p:cNvSpPr>
            <a:spLocks noGrp="1"/>
          </p:cNvSpPr>
          <p:nvPr>
            <p:ph type="body" sz="quarter" idx="14"/>
          </p:nvPr>
        </p:nvSpPr>
        <p:spPr>
          <a:xfrm>
            <a:off x="158750" y="953037"/>
            <a:ext cx="3454707" cy="3641585"/>
          </a:xfrm>
        </p:spPr>
        <p:txBody>
          <a:bodyPr/>
          <a:lstStyle/>
          <a:p>
            <a:pPr>
              <a:lnSpc>
                <a:spcPct val="150000"/>
              </a:lnSpc>
            </a:pPr>
            <a:r>
              <a:rPr lang="en-US" u="sng" dirty="0"/>
              <a:t>Non-Resident Alien (NRA)</a:t>
            </a:r>
          </a:p>
          <a:p>
            <a:pPr lvl="1">
              <a:lnSpc>
                <a:spcPct val="150000"/>
              </a:lnSpc>
            </a:pPr>
            <a:r>
              <a:rPr lang="en-US" sz="800" dirty="0"/>
              <a:t>Non-US citizen who lives and works in a foreign country (has passport).</a:t>
            </a:r>
          </a:p>
          <a:p>
            <a:pPr lvl="1">
              <a:lnSpc>
                <a:spcPct val="150000"/>
              </a:lnSpc>
            </a:pPr>
            <a:r>
              <a:rPr lang="en-US" sz="800" dirty="0"/>
              <a:t>60% Loan-to-Value.</a:t>
            </a:r>
          </a:p>
          <a:p>
            <a:pPr lvl="1">
              <a:lnSpc>
                <a:spcPct val="150000"/>
              </a:lnSpc>
            </a:pPr>
            <a:r>
              <a:rPr lang="en-US" sz="800" dirty="0"/>
              <a:t>Minimum of 12-months PITIA is required in reserves.</a:t>
            </a:r>
          </a:p>
          <a:p>
            <a:pPr>
              <a:lnSpc>
                <a:spcPct val="150000"/>
              </a:lnSpc>
            </a:pPr>
            <a:endParaRPr lang="en-US" sz="800" dirty="0"/>
          </a:p>
          <a:p>
            <a:pPr>
              <a:lnSpc>
                <a:spcPct val="150000"/>
              </a:lnSpc>
            </a:pPr>
            <a:r>
              <a:rPr lang="en-US" u="sng" dirty="0"/>
              <a:t>Credit</a:t>
            </a:r>
          </a:p>
          <a:p>
            <a:pPr lvl="1">
              <a:lnSpc>
                <a:spcPct val="150000"/>
              </a:lnSpc>
            </a:pPr>
            <a:r>
              <a:rPr lang="en-US" sz="800" dirty="0"/>
              <a:t>A minimum of two alternative credit references from Country of Origin are required, and may consist of:</a:t>
            </a:r>
          </a:p>
          <a:p>
            <a:pPr lvl="2">
              <a:lnSpc>
                <a:spcPct val="150000"/>
              </a:lnSpc>
            </a:pPr>
            <a:r>
              <a:rPr lang="en-US" sz="800" dirty="0"/>
              <a:t>Mortgage or rental history</a:t>
            </a:r>
          </a:p>
          <a:p>
            <a:pPr lvl="2">
              <a:lnSpc>
                <a:spcPct val="150000"/>
              </a:lnSpc>
            </a:pPr>
            <a:r>
              <a:rPr lang="en-US" sz="800" dirty="0"/>
              <a:t>Utilities</a:t>
            </a:r>
          </a:p>
          <a:p>
            <a:pPr lvl="2">
              <a:lnSpc>
                <a:spcPct val="150000"/>
              </a:lnSpc>
            </a:pPr>
            <a:r>
              <a:rPr lang="en-US" sz="800" dirty="0"/>
              <a:t>Banking relationships</a:t>
            </a:r>
          </a:p>
          <a:p>
            <a:pPr lvl="2">
              <a:lnSpc>
                <a:spcPct val="150000"/>
              </a:lnSpc>
            </a:pPr>
            <a:r>
              <a:rPr lang="en-US" sz="800" dirty="0"/>
              <a:t>Credit Cards</a:t>
            </a:r>
          </a:p>
          <a:p>
            <a:pPr lvl="2">
              <a:lnSpc>
                <a:spcPct val="150000"/>
              </a:lnSpc>
            </a:pPr>
            <a:r>
              <a:rPr lang="en-US" sz="800" dirty="0"/>
              <a:t>Non-traditional credit allowed as well (contact your Account Executive)</a:t>
            </a:r>
          </a:p>
          <a:p>
            <a:pPr marL="0" indent="0">
              <a:lnSpc>
                <a:spcPct val="150000"/>
              </a:lnSpc>
              <a:buNone/>
            </a:pPr>
            <a:endParaRPr lang="en-US" sz="800" dirty="0"/>
          </a:p>
          <a:p>
            <a:pPr>
              <a:lnSpc>
                <a:spcPct val="150000"/>
              </a:lnSpc>
            </a:pPr>
            <a:endParaRPr lang="en-US" sz="800" spc="-53" dirty="0"/>
          </a:p>
        </p:txBody>
      </p:sp>
      <p:sp>
        <p:nvSpPr>
          <p:cNvPr id="2" name="Text Placeholder 1"/>
          <p:cNvSpPr>
            <a:spLocks noGrp="1"/>
          </p:cNvSpPr>
          <p:nvPr>
            <p:ph type="body" sz="quarter" idx="15"/>
          </p:nvPr>
        </p:nvSpPr>
        <p:spPr>
          <a:xfrm>
            <a:off x="3463553" y="953037"/>
            <a:ext cx="3274473" cy="3641585"/>
          </a:xfrm>
        </p:spPr>
        <p:txBody>
          <a:bodyPr/>
          <a:lstStyle/>
          <a:p>
            <a:pPr>
              <a:lnSpc>
                <a:spcPct val="150000"/>
              </a:lnSpc>
            </a:pPr>
            <a:r>
              <a:rPr lang="en-US" u="sng" dirty="0"/>
              <a:t>Income (Full Doc Requirements)</a:t>
            </a:r>
          </a:p>
          <a:p>
            <a:pPr lvl="1">
              <a:lnSpc>
                <a:spcPct val="150000"/>
              </a:lnSpc>
            </a:pPr>
            <a:r>
              <a:rPr lang="en-US" sz="800" dirty="0"/>
              <a:t>Two years tax return are required from Country of Origin, if tax returns are filed in that country.</a:t>
            </a:r>
          </a:p>
          <a:p>
            <a:pPr lvl="1">
              <a:lnSpc>
                <a:spcPct val="150000"/>
              </a:lnSpc>
            </a:pPr>
            <a:r>
              <a:rPr lang="en-US" sz="800" dirty="0"/>
              <a:t>If tax returns are not required then one or more of the following items of documentation may be obtained:</a:t>
            </a:r>
          </a:p>
          <a:p>
            <a:pPr lvl="1">
              <a:lnSpc>
                <a:spcPct val="150000"/>
              </a:lnSpc>
            </a:pPr>
            <a:r>
              <a:rPr lang="en-US" sz="800" dirty="0"/>
              <a:t>CPA (or equivalent) letter verifying income</a:t>
            </a:r>
          </a:p>
          <a:p>
            <a:pPr lvl="1">
              <a:lnSpc>
                <a:spcPct val="150000"/>
              </a:lnSpc>
            </a:pPr>
            <a:r>
              <a:rPr lang="en-US" sz="800" dirty="0"/>
              <a:t>Paystubs or pay statements</a:t>
            </a:r>
          </a:p>
          <a:p>
            <a:pPr lvl="1">
              <a:lnSpc>
                <a:spcPct val="150000"/>
              </a:lnSpc>
            </a:pPr>
            <a:r>
              <a:rPr lang="en-US" sz="800" dirty="0"/>
              <a:t>Letter from employer</a:t>
            </a:r>
          </a:p>
          <a:p>
            <a:pPr marL="457200" lvl="2" indent="0">
              <a:lnSpc>
                <a:spcPct val="150000"/>
              </a:lnSpc>
              <a:buNone/>
            </a:pPr>
            <a:endParaRPr lang="en-US" sz="800" dirty="0"/>
          </a:p>
          <a:p>
            <a:pPr>
              <a:lnSpc>
                <a:spcPct val="150000"/>
              </a:lnSpc>
            </a:pPr>
            <a:r>
              <a:rPr lang="en-US" u="sng" dirty="0"/>
              <a:t>Assets</a:t>
            </a:r>
          </a:p>
          <a:p>
            <a:pPr lvl="1">
              <a:lnSpc>
                <a:spcPct val="150000"/>
              </a:lnSpc>
            </a:pPr>
            <a:r>
              <a:rPr lang="en-US" sz="800" dirty="0"/>
              <a:t>Assets should be verified with two months of statements from the borrower’s accounts. If the statements are not in English, they must be translated by a third-party professional translation company. Convert all currency into USD.</a:t>
            </a:r>
          </a:p>
          <a:p>
            <a:pPr lvl="1">
              <a:lnSpc>
                <a:spcPct val="150000"/>
              </a:lnSpc>
            </a:pPr>
            <a:r>
              <a:rPr lang="en-US" sz="800" dirty="0"/>
              <a:t>Gift funds are allowed, maximum of 5 donors with full NRA review.</a:t>
            </a:r>
          </a:p>
          <a:p>
            <a:pPr>
              <a:lnSpc>
                <a:spcPct val="150000"/>
              </a:lnSpc>
            </a:pPr>
            <a:endParaRPr lang="en-US" sz="800" dirty="0"/>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3"/>
          </p:nvPr>
        </p:nvSpPr>
        <p:spPr/>
        <p:txBody>
          <a:bodyPr/>
          <a:lstStyle/>
          <a:p>
            <a:r>
              <a:rPr lang="en-US" i="1" spc="-53" dirty="0">
                <a:solidFill>
                  <a:schemeClr val="tx1">
                    <a:lumMod val="75000"/>
                  </a:schemeClr>
                </a:solidFill>
              </a:rPr>
              <a:t>Non-Resident Alien (NRA)</a:t>
            </a:r>
          </a:p>
        </p:txBody>
      </p:sp>
      <p:sp>
        <p:nvSpPr>
          <p:cNvPr id="3" name="Slide Number Placeholder 2"/>
          <p:cNvSpPr>
            <a:spLocks noGrp="1"/>
          </p:cNvSpPr>
          <p:nvPr>
            <p:ph type="sldNum" sz="quarter" idx="16"/>
          </p:nvPr>
        </p:nvSpPr>
        <p:spPr/>
        <p:txBody>
          <a:bodyPr/>
          <a:lstStyle/>
          <a:p>
            <a:fld id="{9EDC855F-5393-4ECC-82A4-1DDB6B23846B}" type="slidenum">
              <a:rPr lang="en-US" smtClean="0"/>
              <a:t>6</a:t>
            </a:fld>
            <a:endParaRPr lang="en-US" dirty="0"/>
          </a:p>
        </p:txBody>
      </p:sp>
    </p:spTree>
    <p:extLst>
      <p:ext uri="{BB962C8B-B14F-4D97-AF65-F5344CB8AC3E}">
        <p14:creationId xmlns:p14="http://schemas.microsoft.com/office/powerpoint/2010/main" val="135221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36109433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11" name="Text Placeholder 10"/>
          <p:cNvSpPr>
            <a:spLocks noGrp="1"/>
          </p:cNvSpPr>
          <p:nvPr>
            <p:ph type="body" sz="quarter" idx="14"/>
          </p:nvPr>
        </p:nvSpPr>
        <p:spPr/>
        <p:txBody>
          <a:bodyPr/>
          <a:lstStyle/>
          <a:p>
            <a:pPr>
              <a:lnSpc>
                <a:spcPct val="150000"/>
              </a:lnSpc>
            </a:pPr>
            <a:r>
              <a:rPr lang="en-US" u="sng" dirty="0"/>
              <a:t>Liquid Assets can be used to qualify</a:t>
            </a:r>
          </a:p>
          <a:p>
            <a:pPr lvl="1">
              <a:lnSpc>
                <a:spcPct val="150000"/>
              </a:lnSpc>
            </a:pPr>
            <a:r>
              <a:rPr lang="en-US" sz="900" dirty="0"/>
              <a:t>The asset-depletion calculation is based on the current value of the assets, amortized over 30 years or until the borrower turns 85 with a minimum of 10 years. For borrowers over the age of 85, a minimum of 5 years is applied. The prevailing interest rate is used (currently 5%).</a:t>
            </a:r>
          </a:p>
          <a:p>
            <a:pPr>
              <a:lnSpc>
                <a:spcPct val="150000"/>
              </a:lnSpc>
            </a:pPr>
            <a:endParaRPr lang="en-US" dirty="0"/>
          </a:p>
          <a:p>
            <a:pPr>
              <a:lnSpc>
                <a:spcPct val="150000"/>
              </a:lnSpc>
            </a:pPr>
            <a:r>
              <a:rPr lang="en-US" u="sng" dirty="0"/>
              <a:t>The following can be used to qualify:</a:t>
            </a:r>
          </a:p>
          <a:p>
            <a:pPr lvl="1">
              <a:lnSpc>
                <a:spcPct val="150000"/>
              </a:lnSpc>
            </a:pPr>
            <a:r>
              <a:rPr lang="en-US" sz="900" dirty="0"/>
              <a:t>Self-employed income</a:t>
            </a:r>
          </a:p>
          <a:p>
            <a:pPr lvl="1">
              <a:lnSpc>
                <a:spcPct val="150000"/>
              </a:lnSpc>
            </a:pPr>
            <a:r>
              <a:rPr lang="en-US" sz="900" dirty="0"/>
              <a:t>Trust fund recipients</a:t>
            </a:r>
          </a:p>
          <a:p>
            <a:pPr lvl="1">
              <a:lnSpc>
                <a:spcPct val="150000"/>
              </a:lnSpc>
            </a:pPr>
            <a:r>
              <a:rPr lang="en-US" sz="900" dirty="0"/>
              <a:t>Borrowers who have large investment portfolios</a:t>
            </a:r>
          </a:p>
          <a:p>
            <a:pPr lvl="1">
              <a:lnSpc>
                <a:spcPct val="150000"/>
              </a:lnSpc>
            </a:pPr>
            <a:r>
              <a:rPr lang="en-US" sz="900" dirty="0"/>
              <a:t>Complex asset portfolios</a:t>
            </a:r>
          </a:p>
          <a:p>
            <a:pPr>
              <a:lnSpc>
                <a:spcPct val="150000"/>
              </a:lnSpc>
            </a:pPr>
            <a:endParaRPr lang="en-US" sz="700" spc="-53" dirty="0"/>
          </a:p>
        </p:txBody>
      </p:sp>
      <p:sp>
        <p:nvSpPr>
          <p:cNvPr id="2" name="Text Placeholder 1"/>
          <p:cNvSpPr>
            <a:spLocks noGrp="1"/>
          </p:cNvSpPr>
          <p:nvPr>
            <p:ph type="body" sz="quarter" idx="15"/>
          </p:nvPr>
        </p:nvSpPr>
        <p:spPr>
          <a:xfrm>
            <a:off x="3382706" y="953037"/>
            <a:ext cx="3419377" cy="3641585"/>
          </a:xfrm>
        </p:spPr>
        <p:txBody>
          <a:bodyPr/>
          <a:lstStyle/>
          <a:p>
            <a:pPr>
              <a:lnSpc>
                <a:spcPct val="150000"/>
              </a:lnSpc>
            </a:pPr>
            <a:r>
              <a:rPr lang="en-US" u="sng" dirty="0"/>
              <a:t>Example:</a:t>
            </a:r>
          </a:p>
          <a:p>
            <a:pPr lvl="1">
              <a:lnSpc>
                <a:spcPct val="150000"/>
              </a:lnSpc>
            </a:pPr>
            <a:r>
              <a:rPr lang="en-US" sz="900" dirty="0"/>
              <a:t>Borrower’s income is $5,000/month. DTI is high and additional income is needed to qualify.</a:t>
            </a:r>
          </a:p>
          <a:p>
            <a:pPr lvl="1">
              <a:lnSpc>
                <a:spcPct val="150000"/>
              </a:lnSpc>
            </a:pPr>
            <a:r>
              <a:rPr lang="en-US" sz="900" dirty="0"/>
              <a:t>Borrower has $1,000,000 “liquid” assets.</a:t>
            </a:r>
          </a:p>
          <a:p>
            <a:pPr lvl="1">
              <a:lnSpc>
                <a:spcPct val="150000"/>
              </a:lnSpc>
            </a:pPr>
            <a:r>
              <a:rPr lang="en-US" sz="900" dirty="0"/>
              <a:t>Mortgage calculation is based on the borrower’s age:</a:t>
            </a:r>
          </a:p>
          <a:p>
            <a:pPr marL="228600" lvl="1" indent="0">
              <a:lnSpc>
                <a:spcPct val="150000"/>
              </a:lnSpc>
              <a:buNone/>
            </a:pPr>
            <a:endParaRPr lang="en-US" sz="900" dirty="0"/>
          </a:p>
          <a:p>
            <a:pPr lvl="1" indent="0">
              <a:lnSpc>
                <a:spcPct val="150000"/>
              </a:lnSpc>
              <a:buNone/>
            </a:pPr>
            <a:r>
              <a:rPr lang="en-US" sz="900" dirty="0"/>
              <a:t>Present Value	= 1,000,000</a:t>
            </a:r>
          </a:p>
          <a:p>
            <a:pPr lvl="1" indent="0">
              <a:lnSpc>
                <a:spcPct val="150000"/>
              </a:lnSpc>
              <a:buNone/>
            </a:pPr>
            <a:r>
              <a:rPr lang="en-US" sz="900" dirty="0"/>
              <a:t>Rate		= 5.000%</a:t>
            </a:r>
          </a:p>
          <a:p>
            <a:pPr lvl="1" indent="0">
              <a:lnSpc>
                <a:spcPct val="150000"/>
              </a:lnSpc>
              <a:buNone/>
            </a:pPr>
            <a:r>
              <a:rPr lang="en-US" sz="900" dirty="0"/>
              <a:t>Amortization	= 10 years / Borrower is 75</a:t>
            </a:r>
          </a:p>
          <a:p>
            <a:pPr lvl="1" indent="0">
              <a:lnSpc>
                <a:spcPct val="150000"/>
              </a:lnSpc>
              <a:buNone/>
            </a:pPr>
            <a:endParaRPr lang="en-US" sz="900" dirty="0"/>
          </a:p>
          <a:p>
            <a:pPr lvl="1" indent="0">
              <a:lnSpc>
                <a:spcPct val="150000"/>
              </a:lnSpc>
              <a:buNone/>
            </a:pPr>
            <a:r>
              <a:rPr lang="en-US" sz="900" dirty="0"/>
              <a:t>Result: $10,606.55/month additional income for qualifying</a:t>
            </a:r>
          </a:p>
          <a:p>
            <a:pPr lvl="1" indent="0">
              <a:lnSpc>
                <a:spcPct val="150000"/>
              </a:lnSpc>
              <a:buNone/>
            </a:pPr>
            <a:r>
              <a:rPr lang="en-US" sz="900" dirty="0"/>
              <a:t>Borrower now has $5,000 income + $10,607</a:t>
            </a:r>
          </a:p>
          <a:p>
            <a:pPr lvl="1" indent="0">
              <a:lnSpc>
                <a:spcPct val="150000"/>
              </a:lnSpc>
              <a:buNone/>
            </a:pPr>
            <a:r>
              <a:rPr lang="en-US" sz="900" dirty="0"/>
              <a:t>=$15,607 to qualify.</a:t>
            </a:r>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3"/>
          </p:nvPr>
        </p:nvSpPr>
        <p:spPr/>
        <p:txBody>
          <a:bodyPr/>
          <a:lstStyle/>
          <a:p>
            <a:r>
              <a:rPr lang="en-US" i="1" spc="-53" dirty="0">
                <a:solidFill>
                  <a:schemeClr val="tx1">
                    <a:lumMod val="75000"/>
                  </a:schemeClr>
                </a:solidFill>
              </a:rPr>
              <a:t>Asset Depletion</a:t>
            </a:r>
          </a:p>
        </p:txBody>
      </p:sp>
      <p:sp>
        <p:nvSpPr>
          <p:cNvPr id="3" name="Slide Number Placeholder 2"/>
          <p:cNvSpPr>
            <a:spLocks noGrp="1"/>
          </p:cNvSpPr>
          <p:nvPr>
            <p:ph type="sldNum" sz="quarter" idx="16"/>
          </p:nvPr>
        </p:nvSpPr>
        <p:spPr/>
        <p:txBody>
          <a:bodyPr/>
          <a:lstStyle/>
          <a:p>
            <a:fld id="{9EDC855F-5393-4ECC-82A4-1DDB6B23846B}" type="slidenum">
              <a:rPr lang="en-US" smtClean="0"/>
              <a:t>7</a:t>
            </a:fld>
            <a:endParaRPr lang="en-US" dirty="0"/>
          </a:p>
        </p:txBody>
      </p:sp>
    </p:spTree>
    <p:extLst>
      <p:ext uri="{BB962C8B-B14F-4D97-AF65-F5344CB8AC3E}">
        <p14:creationId xmlns:p14="http://schemas.microsoft.com/office/powerpoint/2010/main" val="278751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2"/>
          </p:nvPr>
        </p:nvSpPr>
        <p:spPr/>
        <p:txBody>
          <a:bodyPr/>
          <a:lstStyle/>
          <a:p>
            <a:pPr>
              <a:lnSpc>
                <a:spcPct val="200000"/>
              </a:lnSpc>
            </a:pPr>
            <a:r>
              <a:rPr lang="en-US" sz="1200" dirty="0"/>
              <a:t>Eligible Assets</a:t>
            </a:r>
          </a:p>
          <a:p>
            <a:pPr lvl="1">
              <a:lnSpc>
                <a:spcPct val="200000"/>
              </a:lnSpc>
            </a:pPr>
            <a:r>
              <a:rPr lang="en-US" sz="900" dirty="0"/>
              <a:t>Cash equivalent – CDs, money market, savings, and checking accounts.</a:t>
            </a:r>
          </a:p>
          <a:p>
            <a:pPr lvl="1">
              <a:lnSpc>
                <a:spcPct val="200000"/>
              </a:lnSpc>
            </a:pPr>
            <a:r>
              <a:rPr lang="en-US" sz="900" dirty="0"/>
              <a:t>Trust funds and investment portfolios – stocks, bonds, mutual funds, etc.</a:t>
            </a:r>
          </a:p>
          <a:p>
            <a:pPr lvl="1">
              <a:lnSpc>
                <a:spcPct val="200000"/>
              </a:lnSpc>
            </a:pPr>
            <a:r>
              <a:rPr lang="en-US" sz="900" dirty="0"/>
              <a:t>Retirement accounts – only if the borrower is retirement age.</a:t>
            </a:r>
          </a:p>
          <a:p>
            <a:pPr lvl="2">
              <a:lnSpc>
                <a:spcPct val="200000"/>
              </a:lnSpc>
            </a:pPr>
            <a:r>
              <a:rPr lang="en-US" dirty="0"/>
              <a:t>Big advantage for retired borrowers + shorter amortization.</a:t>
            </a:r>
          </a:p>
          <a:p>
            <a:pPr lvl="1">
              <a:lnSpc>
                <a:spcPct val="200000"/>
              </a:lnSpc>
            </a:pPr>
            <a:r>
              <a:rPr lang="en-US" sz="900" dirty="0"/>
              <a:t>Important: subtract down payment before calculation.</a:t>
            </a:r>
          </a:p>
          <a:p>
            <a:pPr lvl="1">
              <a:lnSpc>
                <a:spcPct val="200000"/>
              </a:lnSpc>
            </a:pPr>
            <a:r>
              <a:rPr lang="en-US" sz="900" dirty="0"/>
              <a:t>Important: subtract required reserves before calculation.</a:t>
            </a:r>
          </a:p>
          <a:p>
            <a:pPr lvl="2">
              <a:lnSpc>
                <a:spcPct val="200000"/>
              </a:lnSpc>
            </a:pPr>
            <a:r>
              <a:rPr lang="en-US" dirty="0"/>
              <a:t>(12-months full debt service - includes PITI on subject + all other payments.)</a:t>
            </a:r>
          </a:p>
          <a:p>
            <a:pPr lvl="1">
              <a:lnSpc>
                <a:spcPct val="200000"/>
              </a:lnSpc>
            </a:pPr>
            <a:r>
              <a:rPr lang="en-US" sz="900" dirty="0"/>
              <a:t>Asset Depletion is an underwriting tool only.</a:t>
            </a:r>
          </a:p>
          <a:p>
            <a:pPr lvl="1">
              <a:lnSpc>
                <a:spcPct val="200000"/>
              </a:lnSpc>
            </a:pPr>
            <a:r>
              <a:rPr lang="en-US" sz="900" dirty="0"/>
              <a:t>A minimum of $500k should be available to use asset depletion.</a:t>
            </a:r>
          </a:p>
          <a:p>
            <a:pPr marL="457200" lvl="2" indent="0">
              <a:buNone/>
            </a:pPr>
            <a:endParaRPr lang="en-US" sz="1200" dirty="0"/>
          </a:p>
          <a:p>
            <a:endParaRPr lang="en-US" sz="1400" dirty="0"/>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Asset Depletion Qualification</a:t>
            </a:r>
          </a:p>
        </p:txBody>
      </p:sp>
      <p:sp>
        <p:nvSpPr>
          <p:cNvPr id="2" name="Slide Number Placeholder 1"/>
          <p:cNvSpPr>
            <a:spLocks noGrp="1"/>
          </p:cNvSpPr>
          <p:nvPr>
            <p:ph type="sldNum" sz="quarter" idx="14"/>
          </p:nvPr>
        </p:nvSpPr>
        <p:spPr/>
        <p:txBody>
          <a:bodyPr/>
          <a:lstStyle/>
          <a:p>
            <a:fld id="{9EDC855F-5393-4ECC-82A4-1DDB6B23846B}" type="slidenum">
              <a:rPr lang="en-US" smtClean="0"/>
              <a:t>8</a:t>
            </a:fld>
            <a:endParaRPr lang="en-US" dirty="0"/>
          </a:p>
        </p:txBody>
      </p:sp>
    </p:spTree>
    <p:extLst>
      <p:ext uri="{BB962C8B-B14F-4D97-AF65-F5344CB8AC3E}">
        <p14:creationId xmlns:p14="http://schemas.microsoft.com/office/powerpoint/2010/main" val="1032428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extLst>
              <p:ext uri="{D42A27DB-BD31-4B8C-83A1-F6EECF244321}">
                <p14:modId xmlns:p14="http://schemas.microsoft.com/office/powerpoint/2010/main" val="1232022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3" name="Rectangle 12" hidden="1"/>
          <p:cNvSpPr/>
          <p:nvPr>
            <p:custDataLst>
              <p:tags r:id="rId2"/>
            </p:custDataLst>
          </p:nvPr>
        </p:nvSpPr>
        <p:spPr>
          <a:xfrm>
            <a:off x="0" y="0"/>
            <a:ext cx="158750" cy="158750"/>
          </a:xfrm>
          <a:prstGeom prst="rect">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spcBef>
                <a:spcPct val="0"/>
              </a:spcBef>
              <a:spcAft>
                <a:spcPct val="0"/>
              </a:spcAft>
            </a:pPr>
            <a:endParaRPr lang="en-US" sz="1600" b="1" dirty="0">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endParaRPr>
          </a:p>
        </p:txBody>
      </p:sp>
      <p:sp>
        <p:nvSpPr>
          <p:cNvPr id="9" name="Title 8"/>
          <p:cNvSpPr>
            <a:spLocks noGrp="1"/>
          </p:cNvSpPr>
          <p:nvPr>
            <p:ph type="title"/>
          </p:nvPr>
        </p:nvSpPr>
        <p:spPr/>
        <p:txBody>
          <a:bodyPr/>
          <a:lstStyle/>
          <a:p>
            <a:r>
              <a:rPr lang="en-US" spc="-53" dirty="0">
                <a:solidFill>
                  <a:srgbClr val="1F3861"/>
                </a:solidFill>
              </a:rPr>
              <a:t>Wholesale and Correspondent Portfolio Lending</a:t>
            </a:r>
            <a:endParaRPr lang="en-US" dirty="0"/>
          </a:p>
        </p:txBody>
      </p:sp>
      <p:sp>
        <p:nvSpPr>
          <p:cNvPr id="10" name="Text Placeholder 9"/>
          <p:cNvSpPr>
            <a:spLocks noGrp="1"/>
          </p:cNvSpPr>
          <p:nvPr>
            <p:ph type="body" sz="quarter" idx="12"/>
          </p:nvPr>
        </p:nvSpPr>
        <p:spPr/>
        <p:txBody>
          <a:bodyPr/>
          <a:lstStyle/>
          <a:p>
            <a:pPr>
              <a:lnSpc>
                <a:spcPct val="150000"/>
              </a:lnSpc>
            </a:pPr>
            <a:r>
              <a:rPr lang="en-US" sz="1100" u="sng" dirty="0"/>
              <a:t>Pledged Assets to Reduce LTV</a:t>
            </a:r>
          </a:p>
          <a:p>
            <a:pPr lvl="1">
              <a:lnSpc>
                <a:spcPct val="150000"/>
              </a:lnSpc>
            </a:pPr>
            <a:r>
              <a:rPr lang="en-US" dirty="0"/>
              <a:t>Ability to finance up to 90% of the property value with asset pledge to reduce LTV.</a:t>
            </a:r>
          </a:p>
          <a:p>
            <a:pPr lvl="1">
              <a:lnSpc>
                <a:spcPct val="150000"/>
              </a:lnSpc>
            </a:pPr>
            <a:r>
              <a:rPr lang="en-US" dirty="0"/>
              <a:t>Any person may pledge assets on behalf of borrower.</a:t>
            </a:r>
          </a:p>
          <a:p>
            <a:pPr lvl="1">
              <a:lnSpc>
                <a:spcPct val="150000"/>
              </a:lnSpc>
            </a:pPr>
            <a:r>
              <a:rPr lang="en-US" dirty="0"/>
              <a:t>Subject to Axos Bank review and approval.</a:t>
            </a:r>
          </a:p>
          <a:p>
            <a:pPr lvl="1">
              <a:lnSpc>
                <a:spcPct val="150000"/>
              </a:lnSpc>
            </a:pPr>
            <a:r>
              <a:rPr lang="en-US" dirty="0"/>
              <a:t>Available on all Axos Bank portfolio products.</a:t>
            </a:r>
          </a:p>
          <a:p>
            <a:pPr lvl="1">
              <a:lnSpc>
                <a:spcPct val="150000"/>
              </a:lnSpc>
            </a:pPr>
            <a:r>
              <a:rPr lang="en-US" dirty="0"/>
              <a:t>Primary, second home, and investment property allowed.</a:t>
            </a:r>
          </a:p>
          <a:p>
            <a:pPr lvl="1">
              <a:lnSpc>
                <a:spcPct val="150000"/>
              </a:lnSpc>
            </a:pPr>
            <a:r>
              <a:rPr lang="en-US" dirty="0"/>
              <a:t>Ability to defer capital gains tax by retaining the investment strategy while receiving benefit from interest, dividends, and investment growth.</a:t>
            </a:r>
          </a:p>
          <a:p>
            <a:pPr lvl="1">
              <a:lnSpc>
                <a:spcPct val="150000"/>
              </a:lnSpc>
            </a:pPr>
            <a:r>
              <a:rPr lang="en-US" dirty="0"/>
              <a:t>Cash accounts calculated at 1:1.</a:t>
            </a:r>
          </a:p>
          <a:p>
            <a:pPr lvl="1">
              <a:lnSpc>
                <a:spcPct val="150000"/>
              </a:lnSpc>
            </a:pPr>
            <a:r>
              <a:rPr lang="en-US" dirty="0"/>
              <a:t>Pledged accounts may be considered for release after 36 months at Axos Bank’s sole discretion.</a:t>
            </a:r>
          </a:p>
          <a:p>
            <a:pPr lvl="1">
              <a:lnSpc>
                <a:spcPct val="150000"/>
              </a:lnSpc>
            </a:pPr>
            <a:r>
              <a:rPr lang="en-US" dirty="0"/>
              <a:t>New appraisal must reflect pledged LTV at time of release request, must be equal to or less than original effective LTV.</a:t>
            </a:r>
          </a:p>
          <a:p>
            <a:pPr lvl="1">
              <a:lnSpc>
                <a:spcPct val="150000"/>
              </a:lnSpc>
            </a:pPr>
            <a:r>
              <a:rPr lang="en-US" dirty="0"/>
              <a:t>Borrower must be current on loan payments with no delinquencies in the last 12 months to qualify for pledge release.</a:t>
            </a:r>
          </a:p>
          <a:p>
            <a:pPr marL="457200" lvl="2" indent="0">
              <a:lnSpc>
                <a:spcPct val="150000"/>
              </a:lnSpc>
              <a:buNone/>
            </a:pPr>
            <a:endParaRPr lang="en-US" sz="1050" dirty="0"/>
          </a:p>
          <a:p>
            <a:pPr>
              <a:lnSpc>
                <a:spcPct val="150000"/>
              </a:lnSpc>
            </a:pPr>
            <a:endParaRPr lang="en-US" sz="1100" dirty="0"/>
          </a:p>
        </p:txBody>
      </p:sp>
      <p:sp>
        <p:nvSpPr>
          <p:cNvPr id="11" name="Text Placeholder 10"/>
          <p:cNvSpPr>
            <a:spLocks noGrp="1"/>
          </p:cNvSpPr>
          <p:nvPr>
            <p:ph type="body" sz="quarter" idx="13"/>
          </p:nvPr>
        </p:nvSpPr>
        <p:spPr/>
        <p:txBody>
          <a:bodyPr/>
          <a:lstStyle/>
          <a:p>
            <a:r>
              <a:rPr lang="en-US" i="1" spc="-53" dirty="0">
                <a:solidFill>
                  <a:schemeClr val="tx1">
                    <a:lumMod val="75000"/>
                  </a:schemeClr>
                </a:solidFill>
              </a:rPr>
              <a:t>Pledged </a:t>
            </a:r>
            <a:r>
              <a:rPr lang="en-US" i="1" spc="-53" dirty="0">
                <a:solidFill>
                  <a:schemeClr val="accent1"/>
                </a:solidFill>
              </a:rPr>
              <a:t>Assets</a:t>
            </a:r>
          </a:p>
        </p:txBody>
      </p:sp>
      <p:sp>
        <p:nvSpPr>
          <p:cNvPr id="2" name="Slide Number Placeholder 1"/>
          <p:cNvSpPr>
            <a:spLocks noGrp="1"/>
          </p:cNvSpPr>
          <p:nvPr>
            <p:ph type="sldNum" sz="quarter" idx="14"/>
          </p:nvPr>
        </p:nvSpPr>
        <p:spPr/>
        <p:txBody>
          <a:bodyPr/>
          <a:lstStyle/>
          <a:p>
            <a:fld id="{9EDC855F-5393-4ECC-82A4-1DDB6B23846B}" type="slidenum">
              <a:rPr lang="en-US" smtClean="0"/>
              <a:t>9</a:t>
            </a:fld>
            <a:endParaRPr lang="en-US" dirty="0"/>
          </a:p>
        </p:txBody>
      </p:sp>
    </p:spTree>
    <p:extLst>
      <p:ext uri="{BB962C8B-B14F-4D97-AF65-F5344CB8AC3E}">
        <p14:creationId xmlns:p14="http://schemas.microsoft.com/office/powerpoint/2010/main" val="3487162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5WoxFOkE"/>
  <p:tag name="THINKCELLPRESENTATIONDONOTDELETE" val="&lt;?xml version=&quot;1.0&quot; encoding=&quot;UTF-16&quot; standalone=&quot;yes&quot;?&gt;&lt;root reqver=&quot;23045&quot;&gt;&lt;version val=&quot;25181&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1cz8lDShTUaL2AIjOFHxh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8dj4Za8yTYigpYIpN.hC0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8dj4Za8yTYigpYIpN.hC0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8dj4Za8yTYigpYIpN.hC0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8dj4Za8yTYigpYIpN.hC0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8dj4Za8yTYigpYIpN.hC0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pJ8eiHH9RCqBB4q3Kod6L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8dj4Za8yTYigpYIpN.hC0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VbuHGWdZTXSHJnUNPthDA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BfyTldTQOWGVzYlyOsVgA"/>
</p:tagLst>
</file>

<file path=ppt/theme/theme1.xml><?xml version="1.0" encoding="utf-8"?>
<a:theme xmlns:a="http://schemas.openxmlformats.org/drawingml/2006/main" name="Office Theme">
  <a:themeElements>
    <a:clrScheme name="Axos colors">
      <a:dk1>
        <a:srgbClr val="1E3860"/>
      </a:dk1>
      <a:lt1>
        <a:srgbClr val="FFFFFF"/>
      </a:lt1>
      <a:dk2>
        <a:srgbClr val="1E3860"/>
      </a:dk2>
      <a:lt2>
        <a:srgbClr val="FFFFFF"/>
      </a:lt2>
      <a:accent1>
        <a:srgbClr val="1E3860"/>
      </a:accent1>
      <a:accent2>
        <a:srgbClr val="FAA74A"/>
      </a:accent2>
      <a:accent3>
        <a:srgbClr val="DAE8ED"/>
      </a:accent3>
      <a:accent4>
        <a:srgbClr val="F4F4F4"/>
      </a:accent4>
      <a:accent5>
        <a:srgbClr val="FFFFFF"/>
      </a:accent5>
      <a:accent6>
        <a:srgbClr val="000000"/>
      </a:accent6>
      <a:hlink>
        <a:srgbClr val="0000FF"/>
      </a:hlink>
      <a:folHlink>
        <a:srgbClr val="800080"/>
      </a:folHlink>
    </a:clrScheme>
    <a:fontScheme name="Axos backup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000" dirty="0" smtClean="0">
            <a:solidFill>
              <a:schemeClr val="accent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0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D3983AF73BE44B9A8FF26919CCBFFB" ma:contentTypeVersion="3" ma:contentTypeDescription="Create a new document." ma:contentTypeScope="" ma:versionID="0c7004e14bf1a2c915da4d41181e9680">
  <xsd:schema xmlns:xsd="http://www.w3.org/2001/XMLSchema" xmlns:xs="http://www.w3.org/2001/XMLSchema" xmlns:p="http://schemas.microsoft.com/office/2006/metadata/properties" xmlns:ns2="92d8c893-4a11-4983-ac90-a8fa61f864f9" xmlns:ns3="cbb33dfe-3d29-4408-b737-1153e825c715" targetNamespace="http://schemas.microsoft.com/office/2006/metadata/properties" ma:root="true" ma:fieldsID="75ff6f22b43b43bd2fbb72e753af1ff0" ns2:_="" ns3:_="">
    <xsd:import namespace="92d8c893-4a11-4983-ac90-a8fa61f864f9"/>
    <xsd:import namespace="cbb33dfe-3d29-4408-b737-1153e825c715"/>
    <xsd:element name="properties">
      <xsd:complexType>
        <xsd:sequence>
          <xsd:element name="documentManagement">
            <xsd:complexType>
              <xsd:all>
                <xsd:element ref="ns2:Document_x0020_Typ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d8c893-4a11-4983-ac90-a8fa61f864f9"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b33dfe-3d29-4408-b737-1153e825c715"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Type xmlns="92d8c893-4a11-4983-ac90-a8fa61f864f9" xsi:nil="true"/>
    <SharedWithUsers xmlns="cbb33dfe-3d29-4408-b737-1153e825c715">
      <UserInfo>
        <DisplayName>Meghan Mazer</DisplayName>
        <AccountId>675</AccountId>
        <AccountType/>
      </UserInfo>
    </SharedWithUsers>
  </documentManagement>
</p:properties>
</file>

<file path=customXml/itemProps1.xml><?xml version="1.0" encoding="utf-8"?>
<ds:datastoreItem xmlns:ds="http://schemas.openxmlformats.org/officeDocument/2006/customXml" ds:itemID="{CA7AD6EA-D97E-43F4-8CD7-1537DD8026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d8c893-4a11-4983-ac90-a8fa61f864f9"/>
    <ds:schemaRef ds:uri="cbb33dfe-3d29-4408-b737-1153e825c7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5F5AB7-045A-4470-8056-E917D2C2797F}">
  <ds:schemaRefs>
    <ds:schemaRef ds:uri="http://schemas.microsoft.com/sharepoint/v3/contenttype/forms"/>
  </ds:schemaRefs>
</ds:datastoreItem>
</file>

<file path=customXml/itemProps3.xml><?xml version="1.0" encoding="utf-8"?>
<ds:datastoreItem xmlns:ds="http://schemas.openxmlformats.org/officeDocument/2006/customXml" ds:itemID="{1EA7F4C6-97CE-49F0-B367-90E7FE8E5D48}">
  <ds:schemaRefs>
    <ds:schemaRef ds:uri="http://schemas.microsoft.com/office/2006/documentManagement/types"/>
    <ds:schemaRef ds:uri="http://purl.org/dc/elements/1.1/"/>
    <ds:schemaRef ds:uri="http://schemas.microsoft.com/office/2006/metadata/properties"/>
    <ds:schemaRef ds:uri="cbb33dfe-3d29-4408-b737-1153e825c715"/>
    <ds:schemaRef ds:uri="http://purl.org/dc/terms/"/>
    <ds:schemaRef ds:uri="http://schemas.openxmlformats.org/package/2006/metadata/core-properties"/>
    <ds:schemaRef ds:uri="http://purl.org/dc/dcmitype/"/>
    <ds:schemaRef ds:uri="http://schemas.microsoft.com/office/infopath/2007/PartnerControls"/>
    <ds:schemaRef ds:uri="92d8c893-4a11-4983-ac90-a8fa61f864f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13234</TotalTime>
  <Words>2330</Words>
  <Application>Microsoft Office PowerPoint</Application>
  <PresentationFormat>Custom</PresentationFormat>
  <Paragraphs>359</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Verdana</vt:lpstr>
      <vt:lpstr>Wingdings</vt:lpstr>
      <vt:lpstr>Office Theme</vt:lpstr>
      <vt:lpstr>think-cell Slide</vt:lpstr>
      <vt:lpstr>PowerPoint Presentation</vt:lpstr>
      <vt:lpstr>Agenda</vt:lpstr>
      <vt:lpstr>Corporate Profile and Areas of Focus</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Wholesale and Correspondent Portfolio Lending</vt:lpstr>
      <vt:lpstr>PowerPoint Presentation</vt:lpstr>
      <vt:lpstr>Income Property Lending</vt:lpstr>
      <vt:lpstr>Income Property Lending</vt:lpstr>
      <vt:lpstr>Income Property Lending</vt:lpstr>
      <vt:lpstr>PowerPoint Presentation</vt:lpstr>
    </vt:vector>
  </TitlesOfParts>
  <Company>Axos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Axos Bank</dc:creator>
  <cp:lastModifiedBy>Leah</cp:lastModifiedBy>
  <cp:revision>295</cp:revision>
  <cp:lastPrinted>2018-10-17T17:53:25Z</cp:lastPrinted>
  <dcterms:created xsi:type="dcterms:W3CDTF">2018-05-23T14:20:00Z</dcterms:created>
  <dcterms:modified xsi:type="dcterms:W3CDTF">2021-08-23T08:21:40Z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0x010100A6D3983AF73BE44B9A8FF26919CCBFFB</vt:lpwstr>
  </property>
</Properties>
</file>